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67" r:id="rId4"/>
    <p:sldId id="257" r:id="rId5"/>
    <p:sldId id="258" r:id="rId6"/>
    <p:sldId id="259" r:id="rId7"/>
    <p:sldId id="269" r:id="rId8"/>
    <p:sldId id="261" r:id="rId9"/>
    <p:sldId id="271" r:id="rId10"/>
    <p:sldId id="272" r:id="rId11"/>
    <p:sldId id="273" r:id="rId12"/>
    <p:sldId id="260" r:id="rId13"/>
    <p:sldId id="262" r:id="rId14"/>
    <p:sldId id="274" r:id="rId15"/>
    <p:sldId id="275" r:id="rId16"/>
    <p:sldId id="264" r:id="rId17"/>
    <p:sldId id="276" r:id="rId18"/>
    <p:sldId id="277" r:id="rId19"/>
    <p:sldId id="265" r:id="rId20"/>
    <p:sldId id="278" r:id="rId21"/>
    <p:sldId id="279" r:id="rId22"/>
    <p:sldId id="280" r:id="rId23"/>
    <p:sldId id="281" r:id="rId24"/>
    <p:sldId id="268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5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26A7-6F31-5246-8BA5-62748DA27B32}" type="datetimeFigureOut">
              <a:rPr lang="en-US" smtClean="0"/>
              <a:t>02/03/2013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88EFB-2844-0149-B6F4-30386F772B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209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26A7-6F31-5246-8BA5-62748DA27B32}" type="datetimeFigureOut">
              <a:rPr lang="en-US" smtClean="0"/>
              <a:t>02/03/2013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88EFB-2844-0149-B6F4-30386F772B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332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26A7-6F31-5246-8BA5-62748DA27B32}" type="datetimeFigureOut">
              <a:rPr lang="en-US" smtClean="0"/>
              <a:t>02/03/2013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88EFB-2844-0149-B6F4-30386F772B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094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26A7-6F31-5246-8BA5-62748DA27B32}" type="datetimeFigureOut">
              <a:rPr lang="en-US" smtClean="0"/>
              <a:t>02/03/2013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88EFB-2844-0149-B6F4-30386F772B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866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26A7-6F31-5246-8BA5-62748DA27B32}" type="datetimeFigureOut">
              <a:rPr lang="en-US" smtClean="0"/>
              <a:t>02/03/2013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88EFB-2844-0149-B6F4-30386F772B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3899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26A7-6F31-5246-8BA5-62748DA27B32}" type="datetimeFigureOut">
              <a:rPr lang="en-US" smtClean="0"/>
              <a:t>02/03/2013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88EFB-2844-0149-B6F4-30386F772B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240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26A7-6F31-5246-8BA5-62748DA27B32}" type="datetimeFigureOut">
              <a:rPr lang="en-US" smtClean="0"/>
              <a:t>02/03/2013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88EFB-2844-0149-B6F4-30386F772B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037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26A7-6F31-5246-8BA5-62748DA27B32}" type="datetimeFigureOut">
              <a:rPr lang="en-US" smtClean="0"/>
              <a:t>02/03/2013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88EFB-2844-0149-B6F4-30386F772B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922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26A7-6F31-5246-8BA5-62748DA27B32}" type="datetimeFigureOut">
              <a:rPr lang="en-US" smtClean="0"/>
              <a:t>02/03/2013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88EFB-2844-0149-B6F4-30386F772B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058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26A7-6F31-5246-8BA5-62748DA27B32}" type="datetimeFigureOut">
              <a:rPr lang="en-US" smtClean="0"/>
              <a:t>02/03/2013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88EFB-2844-0149-B6F4-30386F772B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01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26A7-6F31-5246-8BA5-62748DA27B32}" type="datetimeFigureOut">
              <a:rPr lang="en-US" smtClean="0"/>
              <a:t>02/03/2013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88EFB-2844-0149-B6F4-30386F772B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783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326A7-6F31-5246-8BA5-62748DA27B32}" type="datetimeFigureOut">
              <a:rPr lang="en-US" smtClean="0"/>
              <a:t>02/03/2013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88EFB-2844-0149-B6F4-30386F772B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07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eveloper.android.com/sdk/index.html" TargetMode="Externa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mtClean="0"/>
              <a:t>Android 01: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Fundamentals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David Meredith</a:t>
            </a:r>
          </a:p>
          <a:p>
            <a:r>
              <a:rPr lang="en-GB" dirty="0" err="1" smtClean="0"/>
              <a:t>dave@create.aau.dk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7440" y="955454"/>
            <a:ext cx="12700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552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69718"/>
          </a:xfrm>
        </p:spPr>
        <p:txBody>
          <a:bodyPr/>
          <a:lstStyle/>
          <a:p>
            <a:r>
              <a:rPr lang="en-GB" dirty="0" smtClean="0"/>
              <a:t>Running on a virtual device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20632"/>
            <a:ext cx="8229600" cy="1229894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Then just click on green Run button in Eclipse</a:t>
            </a:r>
          </a:p>
          <a:p>
            <a:r>
              <a:rPr lang="en-GB" dirty="0" smtClean="0"/>
              <a:t>Opens a dialog in which you choose the Android device you want to run your app on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673" y="1244356"/>
            <a:ext cx="5585326" cy="407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054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Running on a virtual device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3986" y="1417638"/>
            <a:ext cx="3932813" cy="4959684"/>
          </a:xfrm>
        </p:spPr>
        <p:txBody>
          <a:bodyPr/>
          <a:lstStyle/>
          <a:p>
            <a:r>
              <a:rPr lang="en-GB" dirty="0" smtClean="0"/>
              <a:t>Emulator runs program on virtual device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4296786" cy="495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45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Running on a real device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6450" y="1600200"/>
            <a:ext cx="4720349" cy="4700762"/>
          </a:xfrm>
        </p:spPr>
        <p:txBody>
          <a:bodyPr/>
          <a:lstStyle/>
          <a:p>
            <a:r>
              <a:rPr lang="en-GB" dirty="0" smtClean="0"/>
              <a:t>Connect the device with its USB cable to the computer running the ADT</a:t>
            </a:r>
          </a:p>
          <a:p>
            <a:r>
              <a:rPr lang="en-GB" dirty="0" smtClean="0"/>
              <a:t>Make sure the device is on and that Android has booted up</a:t>
            </a:r>
          </a:p>
          <a:p>
            <a:r>
              <a:rPr lang="en-GB" dirty="0" smtClean="0"/>
              <a:t>Unlock the screen on the device</a:t>
            </a:r>
          </a:p>
          <a:p>
            <a:endParaRPr lang="en-GB" dirty="0"/>
          </a:p>
        </p:txBody>
      </p:sp>
      <p:pic>
        <p:nvPicPr>
          <p:cNvPr id="5" name="Picture 4" descr="IMG_192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3509250" cy="470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171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Developer options on device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626745"/>
            <a:ext cx="8229600" cy="998833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Check the developer options on your real device</a:t>
            </a:r>
          </a:p>
          <a:p>
            <a:r>
              <a:rPr lang="en-GB" dirty="0" smtClean="0"/>
              <a:t>Make sure that “USB debugging” is checked</a:t>
            </a:r>
            <a:endParaRPr lang="en-GB" dirty="0"/>
          </a:p>
        </p:txBody>
      </p:sp>
      <p:pic>
        <p:nvPicPr>
          <p:cNvPr id="5" name="Picture 4" descr="IMG_193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49718" y="825117"/>
            <a:ext cx="3490176" cy="46752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7914" y="3180730"/>
            <a:ext cx="6224034" cy="234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930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Running on a real device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6084" y="1417638"/>
            <a:ext cx="3340715" cy="4932725"/>
          </a:xfrm>
        </p:spPr>
        <p:txBody>
          <a:bodyPr/>
          <a:lstStyle/>
          <a:p>
            <a:r>
              <a:rPr lang="en-GB" dirty="0" smtClean="0"/>
              <a:t>Press the green button and choose the real device from the device chooser</a:t>
            </a:r>
          </a:p>
          <a:p>
            <a:r>
              <a:rPr lang="en-GB" dirty="0" smtClean="0"/>
              <a:t>The app will then start on the device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0" y="1417638"/>
            <a:ext cx="4647585" cy="3375213"/>
          </a:xfrm>
          <a:prstGeom prst="rect">
            <a:avLst/>
          </a:prstGeom>
        </p:spPr>
      </p:pic>
      <p:pic>
        <p:nvPicPr>
          <p:cNvPr id="5" name="Picture 4" descr="IMG_192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785" y="3396291"/>
            <a:ext cx="3739548" cy="279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096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Try it!</a:t>
            </a:r>
            <a:br>
              <a:rPr lang="en-GB" dirty="0" smtClean="0"/>
            </a:br>
            <a:r>
              <a:rPr lang="en-GB" dirty="0" smtClean="0"/>
              <a:t>(Preferably on a real device!)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711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Application fundamentals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3954" y="1600200"/>
            <a:ext cx="4152845" cy="4525963"/>
          </a:xfrm>
        </p:spPr>
        <p:txBody>
          <a:bodyPr/>
          <a:lstStyle/>
          <a:p>
            <a:r>
              <a:rPr lang="en-GB" dirty="0" smtClean="0"/>
              <a:t>Android apps are written in Java</a:t>
            </a:r>
          </a:p>
          <a:p>
            <a:r>
              <a:rPr lang="en-GB" dirty="0" smtClean="0"/>
              <a:t>Android SDK compiles code for a single application into an </a:t>
            </a:r>
            <a:r>
              <a:rPr lang="en-GB" i="1" dirty="0" smtClean="0"/>
              <a:t>Android package</a:t>
            </a:r>
            <a:r>
              <a:rPr lang="en-GB" dirty="0"/>
              <a:t> </a:t>
            </a:r>
            <a:r>
              <a:rPr lang="en-GB" dirty="0" smtClean="0"/>
              <a:t>stored in a single </a:t>
            </a:r>
            <a:r>
              <a:rPr lang="en-GB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r>
              <a:rPr lang="en-GB" dirty="0" err="1" smtClean="0">
                <a:solidFill>
                  <a:schemeClr val="accent3">
                    <a:lumMod val="75000"/>
                  </a:schemeClr>
                </a:solidFill>
              </a:rPr>
              <a:t>apk</a:t>
            </a:r>
            <a:r>
              <a:rPr lang="en-GB" dirty="0" smtClean="0"/>
              <a:t> file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1417638"/>
            <a:ext cx="40894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954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93867" y="992634"/>
            <a:ext cx="4512965" cy="53576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dirty="0" smtClean="0"/>
              <a:t>Android (Linux)</a:t>
            </a:r>
            <a:endParaRPr lang="en-GB" dirty="0"/>
          </a:p>
        </p:txBody>
      </p:sp>
      <p:sp>
        <p:nvSpPr>
          <p:cNvPr id="9" name="Trapezoid 8"/>
          <p:cNvSpPr/>
          <p:nvPr/>
        </p:nvSpPr>
        <p:spPr>
          <a:xfrm>
            <a:off x="3115806" y="1097594"/>
            <a:ext cx="1415367" cy="1207353"/>
          </a:xfrm>
          <a:prstGeom prst="trapezoid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9" name="Trapezoid 18"/>
          <p:cNvSpPr/>
          <p:nvPr/>
        </p:nvSpPr>
        <p:spPr>
          <a:xfrm>
            <a:off x="3210261" y="1193407"/>
            <a:ext cx="1237471" cy="1052793"/>
          </a:xfrm>
          <a:prstGeom prst="trapezoid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8" name="Trapezoid 7"/>
          <p:cNvSpPr/>
          <p:nvPr/>
        </p:nvSpPr>
        <p:spPr>
          <a:xfrm>
            <a:off x="454658" y="1579273"/>
            <a:ext cx="1779815" cy="1588070"/>
          </a:xfrm>
          <a:prstGeom prst="trapezoid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8" name="Trapezoid 17"/>
          <p:cNvSpPr/>
          <p:nvPr/>
        </p:nvSpPr>
        <p:spPr>
          <a:xfrm>
            <a:off x="529057" y="1649792"/>
            <a:ext cx="1635194" cy="1472000"/>
          </a:xfrm>
          <a:prstGeom prst="trapezoid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4" name="Trapezoid 3"/>
          <p:cNvSpPr/>
          <p:nvPr/>
        </p:nvSpPr>
        <p:spPr>
          <a:xfrm>
            <a:off x="591890" y="3543659"/>
            <a:ext cx="3108040" cy="2653707"/>
          </a:xfrm>
          <a:prstGeom prst="trapezoid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5" name="Trapezoid 14"/>
          <p:cNvSpPr/>
          <p:nvPr/>
        </p:nvSpPr>
        <p:spPr>
          <a:xfrm>
            <a:off x="759965" y="3675981"/>
            <a:ext cx="2731915" cy="2345307"/>
          </a:xfrm>
          <a:prstGeom prst="trapezoid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799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Application fundamentals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6832" y="992634"/>
            <a:ext cx="3879968" cy="5671327"/>
          </a:xfrm>
        </p:spPr>
        <p:txBody>
          <a:bodyPr>
            <a:normAutofit fontScale="55000" lnSpcReduction="20000"/>
          </a:bodyPr>
          <a:lstStyle/>
          <a:p>
            <a:r>
              <a:rPr lang="en-GB" dirty="0"/>
              <a:t>Each Android app lives in its own security “sandbox”</a:t>
            </a:r>
          </a:p>
          <a:p>
            <a:pPr lvl="1"/>
            <a:r>
              <a:rPr lang="en-GB" dirty="0" smtClean="0"/>
              <a:t>Android OS is a multi-user Linux system</a:t>
            </a:r>
          </a:p>
          <a:p>
            <a:pPr lvl="2"/>
            <a:r>
              <a:rPr lang="en-GB" dirty="0" smtClean="0"/>
              <a:t>Each app is a different user</a:t>
            </a:r>
          </a:p>
          <a:p>
            <a:pPr lvl="1"/>
            <a:r>
              <a:rPr lang="en-GB" dirty="0" smtClean="0"/>
              <a:t>OS assigns unique user ID to each app</a:t>
            </a:r>
          </a:p>
          <a:p>
            <a:pPr lvl="2"/>
            <a:r>
              <a:rPr lang="en-GB" dirty="0" smtClean="0"/>
              <a:t>Only user ID assigned to an app can access resources in that app directly</a:t>
            </a:r>
          </a:p>
          <a:p>
            <a:pPr lvl="1"/>
            <a:r>
              <a:rPr lang="en-GB" dirty="0" smtClean="0"/>
              <a:t>Each process has its own virtual machine (VM)</a:t>
            </a:r>
          </a:p>
          <a:p>
            <a:pPr lvl="2"/>
            <a:r>
              <a:rPr lang="en-GB" dirty="0" smtClean="0"/>
              <a:t>App runs in isolation from other apps</a:t>
            </a:r>
          </a:p>
          <a:p>
            <a:pPr lvl="1"/>
            <a:r>
              <a:rPr lang="en-GB" dirty="0" smtClean="0"/>
              <a:t>Each app runs in its own Linux process</a:t>
            </a:r>
          </a:p>
          <a:p>
            <a:pPr lvl="2"/>
            <a:r>
              <a:rPr lang="en-GB" dirty="0" smtClean="0"/>
              <a:t>Process for an app starts when a component of that app is first executed</a:t>
            </a:r>
          </a:p>
          <a:p>
            <a:pPr lvl="2"/>
            <a:r>
              <a:rPr lang="en-GB" dirty="0" smtClean="0"/>
              <a:t>Process ends when all of an app’s components have shut down</a:t>
            </a:r>
          </a:p>
          <a:p>
            <a:r>
              <a:rPr lang="en-GB" i="1" dirty="0" smtClean="0">
                <a:solidFill>
                  <a:srgbClr val="77933C"/>
                </a:solidFill>
              </a:rPr>
              <a:t>“Principle of least privilege”</a:t>
            </a:r>
            <a:r>
              <a:rPr lang="en-GB" dirty="0" smtClean="0"/>
              <a:t> - app only has access to what it needs in order to run</a:t>
            </a:r>
            <a:endParaRPr lang="en-GB" i="1" dirty="0">
              <a:solidFill>
                <a:srgbClr val="77933C"/>
              </a:solidFill>
            </a:endParaRPr>
          </a:p>
        </p:txBody>
      </p:sp>
      <p:sp>
        <p:nvSpPr>
          <p:cNvPr id="10" name="Trapezoid 9"/>
          <p:cNvSpPr/>
          <p:nvPr/>
        </p:nvSpPr>
        <p:spPr>
          <a:xfrm>
            <a:off x="916745" y="3790139"/>
            <a:ext cx="2438277" cy="2089827"/>
          </a:xfrm>
          <a:prstGeom prst="trapezoid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1" name="Trapezoid 10"/>
          <p:cNvSpPr/>
          <p:nvPr/>
        </p:nvSpPr>
        <p:spPr>
          <a:xfrm>
            <a:off x="669773" y="1700313"/>
            <a:ext cx="1352656" cy="1341590"/>
          </a:xfrm>
          <a:prstGeom prst="trapezoid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2" name="Trapezoid 11"/>
          <p:cNvSpPr/>
          <p:nvPr/>
        </p:nvSpPr>
        <p:spPr>
          <a:xfrm>
            <a:off x="3326217" y="1291393"/>
            <a:ext cx="998267" cy="841075"/>
          </a:xfrm>
          <a:prstGeom prst="trapezoid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ounded Rectangular Callout 13"/>
          <p:cNvSpPr/>
          <p:nvPr/>
        </p:nvSpPr>
        <p:spPr>
          <a:xfrm>
            <a:off x="3618662" y="3433900"/>
            <a:ext cx="1100316" cy="356239"/>
          </a:xfrm>
          <a:prstGeom prst="wedgeRoundRectCallout">
            <a:avLst>
              <a:gd name="adj1" fmla="val -89225"/>
              <a:gd name="adj2" fmla="val 128523"/>
              <a:gd name="adj3" fmla="val 1666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Process</a:t>
            </a:r>
            <a:endParaRPr lang="en-GB" dirty="0"/>
          </a:p>
        </p:txBody>
      </p:sp>
      <p:sp>
        <p:nvSpPr>
          <p:cNvPr id="16" name="Rounded Rectangular Callout 15"/>
          <p:cNvSpPr/>
          <p:nvPr/>
        </p:nvSpPr>
        <p:spPr>
          <a:xfrm>
            <a:off x="2599614" y="2863783"/>
            <a:ext cx="2119364" cy="356239"/>
          </a:xfrm>
          <a:prstGeom prst="wedgeRoundRectCallout">
            <a:avLst>
              <a:gd name="adj1" fmla="val -75170"/>
              <a:gd name="adj2" fmla="val 190144"/>
              <a:gd name="adj3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Virtual machine</a:t>
            </a:r>
            <a:endParaRPr lang="en-GB" dirty="0"/>
          </a:p>
        </p:txBody>
      </p:sp>
      <p:sp>
        <p:nvSpPr>
          <p:cNvPr id="17" name="Rectangular Callout 16"/>
          <p:cNvSpPr/>
          <p:nvPr/>
        </p:nvSpPr>
        <p:spPr>
          <a:xfrm>
            <a:off x="3618662" y="4202215"/>
            <a:ext cx="1100316" cy="344958"/>
          </a:xfrm>
          <a:prstGeom prst="wedgeRectCallout">
            <a:avLst>
              <a:gd name="adj1" fmla="val -110598"/>
              <a:gd name="adj2" fmla="val 80682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0000"/>
                </a:solidFill>
              </a:rPr>
              <a:t>App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6211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99410" y="1417638"/>
            <a:ext cx="4565441" cy="510054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Application components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4851" y="1417638"/>
            <a:ext cx="3921948" cy="5100545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Each application built up from </a:t>
            </a:r>
            <a:r>
              <a:rPr lang="en-GB" i="1" dirty="0" smtClean="0">
                <a:solidFill>
                  <a:srgbClr val="77933C"/>
                </a:solidFill>
              </a:rPr>
              <a:t>components</a:t>
            </a:r>
          </a:p>
          <a:p>
            <a:pPr lvl="1"/>
            <a:r>
              <a:rPr lang="en-GB" i="1" dirty="0" smtClean="0">
                <a:solidFill>
                  <a:schemeClr val="accent1"/>
                </a:solidFill>
              </a:rPr>
              <a:t>Activities</a:t>
            </a:r>
          </a:p>
          <a:p>
            <a:pPr lvl="1"/>
            <a:r>
              <a:rPr lang="en-GB" i="1" dirty="0" smtClean="0">
                <a:solidFill>
                  <a:srgbClr val="C0504D"/>
                </a:solidFill>
              </a:rPr>
              <a:t>Services</a:t>
            </a:r>
          </a:p>
          <a:p>
            <a:pPr lvl="1"/>
            <a:r>
              <a:rPr lang="en-GB" i="1" dirty="0" smtClean="0">
                <a:solidFill>
                  <a:schemeClr val="accent4"/>
                </a:solidFill>
              </a:rPr>
              <a:t>Content providers</a:t>
            </a:r>
          </a:p>
          <a:p>
            <a:pPr lvl="1"/>
            <a:r>
              <a:rPr lang="en-GB" i="1" dirty="0" smtClean="0">
                <a:solidFill>
                  <a:schemeClr val="accent6"/>
                </a:solidFill>
              </a:rPr>
              <a:t>Broadcast receivers</a:t>
            </a:r>
          </a:p>
          <a:p>
            <a:r>
              <a:rPr lang="en-GB" dirty="0" smtClean="0">
                <a:solidFill>
                  <a:srgbClr val="000000"/>
                </a:solidFill>
              </a:rPr>
              <a:t>System can access app through the app’s components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Trapezoid 3"/>
          <p:cNvSpPr/>
          <p:nvPr/>
        </p:nvSpPr>
        <p:spPr>
          <a:xfrm>
            <a:off x="535259" y="1857840"/>
            <a:ext cx="3935724" cy="4366447"/>
          </a:xfrm>
          <a:prstGeom prst="trapezoid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5" name="Regular Pentagon 4"/>
          <p:cNvSpPr/>
          <p:nvPr/>
        </p:nvSpPr>
        <p:spPr>
          <a:xfrm>
            <a:off x="1721224" y="2561090"/>
            <a:ext cx="335848" cy="304392"/>
          </a:xfrm>
          <a:prstGeom prst="pentagon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gular Pentagon 5"/>
          <p:cNvSpPr/>
          <p:nvPr/>
        </p:nvSpPr>
        <p:spPr>
          <a:xfrm>
            <a:off x="1385376" y="3931058"/>
            <a:ext cx="335848" cy="304392"/>
          </a:xfrm>
          <a:prstGeom prst="pentagon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gular Pentagon 6"/>
          <p:cNvSpPr/>
          <p:nvPr/>
        </p:nvSpPr>
        <p:spPr>
          <a:xfrm>
            <a:off x="2876140" y="3926422"/>
            <a:ext cx="335848" cy="304392"/>
          </a:xfrm>
          <a:prstGeom prst="pentagon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gular Pentagon 7"/>
          <p:cNvSpPr/>
          <p:nvPr/>
        </p:nvSpPr>
        <p:spPr>
          <a:xfrm>
            <a:off x="2797645" y="2866094"/>
            <a:ext cx="335848" cy="304392"/>
          </a:xfrm>
          <a:prstGeom prst="pentagon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gular Pentagon 8"/>
          <p:cNvSpPr/>
          <p:nvPr/>
        </p:nvSpPr>
        <p:spPr>
          <a:xfrm>
            <a:off x="1385376" y="4839597"/>
            <a:ext cx="335848" cy="304392"/>
          </a:xfrm>
          <a:prstGeom prst="pentagon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Isosceles Triangle 9"/>
          <p:cNvSpPr/>
          <p:nvPr/>
        </p:nvSpPr>
        <p:spPr>
          <a:xfrm>
            <a:off x="2707778" y="4922750"/>
            <a:ext cx="425715" cy="356873"/>
          </a:xfrm>
          <a:prstGeom prst="triangl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2"/>
              </a:solidFill>
            </a:endParaRPr>
          </a:p>
        </p:txBody>
      </p:sp>
      <p:sp>
        <p:nvSpPr>
          <p:cNvPr id="11" name="Isosceles Triangle 10"/>
          <p:cNvSpPr/>
          <p:nvPr/>
        </p:nvSpPr>
        <p:spPr>
          <a:xfrm>
            <a:off x="1844214" y="3170486"/>
            <a:ext cx="425715" cy="356873"/>
          </a:xfrm>
          <a:prstGeom prst="triangl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2"/>
              </a:solidFill>
            </a:endParaRPr>
          </a:p>
        </p:txBody>
      </p:sp>
      <p:sp>
        <p:nvSpPr>
          <p:cNvPr id="12" name="Isosceles Triangle 11"/>
          <p:cNvSpPr/>
          <p:nvPr/>
        </p:nvSpPr>
        <p:spPr>
          <a:xfrm>
            <a:off x="1508366" y="5584423"/>
            <a:ext cx="425715" cy="356873"/>
          </a:xfrm>
          <a:prstGeom prst="triangl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2"/>
              </a:solidFill>
            </a:endParaRPr>
          </a:p>
        </p:txBody>
      </p:sp>
      <p:sp>
        <p:nvSpPr>
          <p:cNvPr id="13" name="Isosceles Triangle 12"/>
          <p:cNvSpPr/>
          <p:nvPr/>
        </p:nvSpPr>
        <p:spPr>
          <a:xfrm>
            <a:off x="2450425" y="2115610"/>
            <a:ext cx="425715" cy="356873"/>
          </a:xfrm>
          <a:prstGeom prst="triangl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2"/>
              </a:solidFill>
            </a:endParaRPr>
          </a:p>
        </p:txBody>
      </p:sp>
      <p:sp>
        <p:nvSpPr>
          <p:cNvPr id="15" name="U-Turn Arrow 14"/>
          <p:cNvSpPr/>
          <p:nvPr/>
        </p:nvSpPr>
        <p:spPr>
          <a:xfrm>
            <a:off x="818631" y="2866094"/>
            <a:ext cx="1332898" cy="304392"/>
          </a:xfrm>
          <a:prstGeom prst="utur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U-Turn Arrow 16"/>
          <p:cNvSpPr/>
          <p:nvPr/>
        </p:nvSpPr>
        <p:spPr>
          <a:xfrm flipH="1">
            <a:off x="2959664" y="3653008"/>
            <a:ext cx="1595279" cy="293283"/>
          </a:xfrm>
          <a:prstGeom prst="uturnArrow">
            <a:avLst>
              <a:gd name="adj1" fmla="val 25000"/>
              <a:gd name="adj2" fmla="val 25000"/>
              <a:gd name="adj3" fmla="val 36539"/>
              <a:gd name="adj4" fmla="val 43750"/>
              <a:gd name="adj5" fmla="val 7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3410961" y="4649847"/>
            <a:ext cx="335849" cy="367370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1721223" y="2073624"/>
            <a:ext cx="335849" cy="367370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2782120" y="5589875"/>
            <a:ext cx="335849" cy="367370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2057510" y="4210230"/>
            <a:ext cx="335849" cy="367370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Chord 21"/>
          <p:cNvSpPr/>
          <p:nvPr/>
        </p:nvSpPr>
        <p:spPr>
          <a:xfrm>
            <a:off x="944574" y="5479053"/>
            <a:ext cx="335848" cy="356873"/>
          </a:xfrm>
          <a:prstGeom prst="chord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Chord 22"/>
          <p:cNvSpPr/>
          <p:nvPr/>
        </p:nvSpPr>
        <p:spPr>
          <a:xfrm>
            <a:off x="3170445" y="2294046"/>
            <a:ext cx="335848" cy="356873"/>
          </a:xfrm>
          <a:prstGeom prst="chord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Chord 23"/>
          <p:cNvSpPr/>
          <p:nvPr/>
        </p:nvSpPr>
        <p:spPr>
          <a:xfrm>
            <a:off x="2151529" y="5017217"/>
            <a:ext cx="335848" cy="356873"/>
          </a:xfrm>
          <a:prstGeom prst="chord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3129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3954" y="274638"/>
            <a:ext cx="4152846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Activities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3954" y="1600200"/>
            <a:ext cx="4152845" cy="4813021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An </a:t>
            </a:r>
            <a:r>
              <a:rPr lang="en-GB" i="1" dirty="0" smtClean="0">
                <a:solidFill>
                  <a:schemeClr val="accent3"/>
                </a:solidFill>
              </a:rPr>
              <a:t>activity</a:t>
            </a:r>
            <a:r>
              <a:rPr lang="en-GB" i="1" dirty="0" smtClean="0"/>
              <a:t> </a:t>
            </a:r>
            <a:r>
              <a:rPr lang="en-GB" dirty="0" smtClean="0"/>
              <a:t>represents a single screen</a:t>
            </a:r>
          </a:p>
          <a:p>
            <a:pPr lvl="1"/>
            <a:r>
              <a:rPr lang="en-GB" dirty="0" smtClean="0"/>
              <a:t>e.g., in an email program, an activity could be</a:t>
            </a:r>
          </a:p>
          <a:p>
            <a:pPr lvl="2"/>
            <a:r>
              <a:rPr lang="en-GB" dirty="0" smtClean="0"/>
              <a:t>a list of emails in the user’s inbox</a:t>
            </a:r>
          </a:p>
          <a:p>
            <a:pPr lvl="2"/>
            <a:r>
              <a:rPr lang="en-GB" dirty="0" smtClean="0"/>
              <a:t>a screen for composing a new email</a:t>
            </a:r>
          </a:p>
          <a:p>
            <a:pPr lvl="2"/>
            <a:r>
              <a:rPr lang="en-GB" dirty="0" smtClean="0"/>
              <a:t>a screen for reading an email</a:t>
            </a:r>
          </a:p>
          <a:p>
            <a:r>
              <a:rPr lang="en-GB" dirty="0" smtClean="0"/>
              <a:t>Any application can start any activity (so long as the app that owns the activity allows it)</a:t>
            </a:r>
          </a:p>
          <a:p>
            <a:pPr lvl="1"/>
            <a:r>
              <a:rPr lang="en-GB" dirty="0" smtClean="0"/>
              <a:t>e.g., a camera app can start the email composing activity to let user send a picture</a:t>
            </a:r>
          </a:p>
          <a:p>
            <a:r>
              <a:rPr lang="en-GB" dirty="0" smtClean="0"/>
              <a:t>Activity implemented as subclass of </a:t>
            </a:r>
            <a:r>
              <a:rPr lang="en-GB" dirty="0" smtClean="0">
                <a:latin typeface="Courier"/>
                <a:cs typeface="Courier"/>
              </a:rPr>
              <a:t>Activity</a:t>
            </a:r>
            <a:r>
              <a:rPr lang="en-GB" dirty="0" smtClean="0"/>
              <a:t> class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714388"/>
            <a:ext cx="1610965" cy="27493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8919" y="726167"/>
            <a:ext cx="1610966" cy="27493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684184"/>
            <a:ext cx="1610965" cy="27493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8919" y="3684183"/>
            <a:ext cx="1610966" cy="274938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21267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Android?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427537" cy="4990816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Most popular mobile platform</a:t>
            </a:r>
          </a:p>
          <a:p>
            <a:pPr lvl="1"/>
            <a:r>
              <a:rPr lang="en-GB" dirty="0" smtClean="0"/>
              <a:t>Runs on 100s of millions devices in 190 countries</a:t>
            </a:r>
          </a:p>
          <a:p>
            <a:pPr lvl="1"/>
            <a:r>
              <a:rPr lang="en-GB" dirty="0" smtClean="0"/>
              <a:t>a million new users per day</a:t>
            </a:r>
          </a:p>
          <a:p>
            <a:r>
              <a:rPr lang="en-GB" dirty="0" smtClean="0"/>
              <a:t>Based on Linux, programmed with Java</a:t>
            </a:r>
          </a:p>
          <a:p>
            <a:r>
              <a:rPr lang="en-GB" dirty="0" smtClean="0"/>
              <a:t>Can easily deploy same app to different devices (e.g., phones, tablets, I/O boards...)</a:t>
            </a:r>
          </a:p>
          <a:p>
            <a:r>
              <a:rPr lang="en-GB" dirty="0" smtClean="0"/>
              <a:t>Open marketplace  for selling your app (Google Play)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788" y="4050631"/>
            <a:ext cx="4323211" cy="254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619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Services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9968"/>
          </a:xfrm>
        </p:spPr>
        <p:txBody>
          <a:bodyPr>
            <a:normAutofit fontScale="92500" lnSpcReduction="20000"/>
          </a:bodyPr>
          <a:lstStyle/>
          <a:p>
            <a:r>
              <a:rPr lang="en-GB" i="1" dirty="0" smtClean="0">
                <a:solidFill>
                  <a:schemeClr val="accent3"/>
                </a:solidFill>
              </a:rPr>
              <a:t>Service</a:t>
            </a:r>
            <a:r>
              <a:rPr lang="en-GB" dirty="0" smtClean="0"/>
              <a:t> runs in the background</a:t>
            </a:r>
          </a:p>
          <a:p>
            <a:pPr lvl="1"/>
            <a:r>
              <a:rPr lang="en-GB" dirty="0" smtClean="0"/>
              <a:t>performing long-running operations</a:t>
            </a:r>
          </a:p>
          <a:p>
            <a:pPr lvl="1"/>
            <a:r>
              <a:rPr lang="en-GB" dirty="0" smtClean="0">
                <a:solidFill>
                  <a:srgbClr val="000000"/>
                </a:solidFill>
              </a:rPr>
              <a:t>doing work for remote processes</a:t>
            </a:r>
          </a:p>
          <a:p>
            <a:r>
              <a:rPr lang="en-GB" dirty="0" smtClean="0">
                <a:solidFill>
                  <a:srgbClr val="000000"/>
                </a:solidFill>
              </a:rPr>
              <a:t>No user interface</a:t>
            </a:r>
          </a:p>
          <a:p>
            <a:r>
              <a:rPr lang="en-GB" dirty="0" smtClean="0">
                <a:solidFill>
                  <a:srgbClr val="000000"/>
                </a:solidFill>
              </a:rPr>
              <a:t>Examples include</a:t>
            </a:r>
          </a:p>
          <a:p>
            <a:pPr lvl="1"/>
            <a:r>
              <a:rPr lang="en-GB" dirty="0" smtClean="0">
                <a:solidFill>
                  <a:srgbClr val="000000"/>
                </a:solidFill>
              </a:rPr>
              <a:t>playing background music while other apps are running</a:t>
            </a:r>
          </a:p>
          <a:p>
            <a:pPr lvl="1"/>
            <a:r>
              <a:rPr lang="en-GB" dirty="0" smtClean="0">
                <a:solidFill>
                  <a:srgbClr val="000000"/>
                </a:solidFill>
              </a:rPr>
              <a:t>fetching data over the network without blocking user interaction with an activity</a:t>
            </a:r>
          </a:p>
          <a:p>
            <a:r>
              <a:rPr lang="en-GB" dirty="0" smtClean="0">
                <a:solidFill>
                  <a:srgbClr val="000000"/>
                </a:solidFill>
              </a:rPr>
              <a:t>Other components can start or bind to services</a:t>
            </a:r>
          </a:p>
          <a:p>
            <a:r>
              <a:rPr lang="en-GB" dirty="0" smtClean="0">
                <a:solidFill>
                  <a:srgbClr val="000000"/>
                </a:solidFill>
              </a:rPr>
              <a:t>Implemented as a subclass of </a:t>
            </a:r>
            <a:r>
              <a:rPr lang="en-GB" dirty="0" smtClean="0">
                <a:solidFill>
                  <a:srgbClr val="000000"/>
                </a:solidFill>
                <a:latin typeface="Courier"/>
                <a:cs typeface="Courier"/>
              </a:rPr>
              <a:t>Service</a:t>
            </a:r>
            <a:endParaRPr lang="en-GB" dirty="0">
              <a:solidFill>
                <a:srgbClr val="000000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15473565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 providers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i="1" dirty="0" smtClean="0">
                <a:solidFill>
                  <a:schemeClr val="accent3"/>
                </a:solidFill>
              </a:rPr>
              <a:t>Content provider</a:t>
            </a:r>
            <a:r>
              <a:rPr lang="en-GB" dirty="0" smtClean="0"/>
              <a:t> manages a shared set of application data</a:t>
            </a:r>
          </a:p>
          <a:p>
            <a:pPr lvl="1"/>
            <a:r>
              <a:rPr lang="en-GB" dirty="0" smtClean="0">
                <a:solidFill>
                  <a:srgbClr val="000000"/>
                </a:solidFill>
              </a:rPr>
              <a:t>files</a:t>
            </a:r>
          </a:p>
          <a:p>
            <a:pPr lvl="1"/>
            <a:r>
              <a:rPr lang="en-GB" dirty="0" smtClean="0">
                <a:solidFill>
                  <a:srgbClr val="000000"/>
                </a:solidFill>
              </a:rPr>
              <a:t>SQLite database</a:t>
            </a:r>
          </a:p>
          <a:p>
            <a:pPr lvl="1"/>
            <a:r>
              <a:rPr lang="en-GB" dirty="0" smtClean="0">
                <a:solidFill>
                  <a:srgbClr val="000000"/>
                </a:solidFill>
              </a:rPr>
              <a:t>web</a:t>
            </a:r>
          </a:p>
          <a:p>
            <a:pPr lvl="1"/>
            <a:r>
              <a:rPr lang="en-GB" dirty="0" smtClean="0">
                <a:solidFill>
                  <a:srgbClr val="000000"/>
                </a:solidFill>
              </a:rPr>
              <a:t>any other persistent storage location your app can access</a:t>
            </a:r>
          </a:p>
          <a:p>
            <a:r>
              <a:rPr lang="en-GB" dirty="0" smtClean="0">
                <a:solidFill>
                  <a:srgbClr val="000000"/>
                </a:solidFill>
              </a:rPr>
              <a:t>Content provides access to data for other components and applications</a:t>
            </a:r>
          </a:p>
          <a:p>
            <a:r>
              <a:rPr lang="en-GB" dirty="0" smtClean="0">
                <a:solidFill>
                  <a:srgbClr val="000000"/>
                </a:solidFill>
              </a:rPr>
              <a:t>E.g., there is a content provider that manages user’s contact information</a:t>
            </a:r>
          </a:p>
          <a:p>
            <a:pPr lvl="1"/>
            <a:r>
              <a:rPr lang="en-GB" dirty="0" smtClean="0">
                <a:solidFill>
                  <a:srgbClr val="000000"/>
                </a:solidFill>
              </a:rPr>
              <a:t>Any application can query part of this contact provider to read and write information about a person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7253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Broadcast receivers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41638"/>
            <a:ext cx="8229600" cy="3482079"/>
          </a:xfrm>
        </p:spPr>
        <p:txBody>
          <a:bodyPr>
            <a:normAutofit fontScale="85000" lnSpcReduction="20000"/>
          </a:bodyPr>
          <a:lstStyle/>
          <a:p>
            <a:r>
              <a:rPr lang="en-GB" i="1" dirty="0" smtClean="0">
                <a:solidFill>
                  <a:schemeClr val="accent3"/>
                </a:solidFill>
              </a:rPr>
              <a:t>Broadcast receiver</a:t>
            </a:r>
            <a:r>
              <a:rPr lang="en-GB" dirty="0" smtClean="0"/>
              <a:t> responds to system-wide broadcast announcements</a:t>
            </a:r>
            <a:r>
              <a:rPr lang="en-GB" i="1" dirty="0">
                <a:solidFill>
                  <a:schemeClr val="accent3"/>
                </a:solidFill>
              </a:rPr>
              <a:t> </a:t>
            </a:r>
            <a:r>
              <a:rPr lang="en-GB" dirty="0" smtClean="0">
                <a:solidFill>
                  <a:srgbClr val="000000"/>
                </a:solidFill>
              </a:rPr>
              <a:t>e.g.,</a:t>
            </a:r>
          </a:p>
          <a:p>
            <a:pPr lvl="1"/>
            <a:r>
              <a:rPr lang="en-GB" dirty="0" smtClean="0">
                <a:solidFill>
                  <a:srgbClr val="000000"/>
                </a:solidFill>
              </a:rPr>
              <a:t>screen has turned off</a:t>
            </a:r>
          </a:p>
          <a:p>
            <a:pPr lvl="1"/>
            <a:r>
              <a:rPr lang="en-GB" dirty="0" smtClean="0">
                <a:solidFill>
                  <a:srgbClr val="000000"/>
                </a:solidFill>
              </a:rPr>
              <a:t>battery is low</a:t>
            </a:r>
          </a:p>
          <a:p>
            <a:pPr lvl="1"/>
            <a:r>
              <a:rPr lang="en-GB" dirty="0" smtClean="0">
                <a:solidFill>
                  <a:srgbClr val="000000"/>
                </a:solidFill>
              </a:rPr>
              <a:t>picture has been captured</a:t>
            </a:r>
          </a:p>
          <a:p>
            <a:r>
              <a:rPr lang="en-GB" dirty="0" smtClean="0">
                <a:solidFill>
                  <a:srgbClr val="000000"/>
                </a:solidFill>
              </a:rPr>
              <a:t>Applications can also </a:t>
            </a:r>
            <a:r>
              <a:rPr lang="en-GB" i="1" dirty="0" smtClean="0">
                <a:solidFill>
                  <a:srgbClr val="000000"/>
                </a:solidFill>
              </a:rPr>
              <a:t>initiate</a:t>
            </a:r>
            <a:r>
              <a:rPr lang="en-GB" dirty="0" smtClean="0">
                <a:solidFill>
                  <a:srgbClr val="000000"/>
                </a:solidFill>
              </a:rPr>
              <a:t> broadcasts</a:t>
            </a:r>
          </a:p>
          <a:p>
            <a:pPr lvl="1"/>
            <a:r>
              <a:rPr lang="en-GB" dirty="0" smtClean="0">
                <a:solidFill>
                  <a:srgbClr val="000000"/>
                </a:solidFill>
              </a:rPr>
              <a:t>e.g., data downloaded and ready to use</a:t>
            </a:r>
          </a:p>
          <a:p>
            <a:r>
              <a:rPr lang="en-GB" dirty="0" smtClean="0">
                <a:solidFill>
                  <a:srgbClr val="000000"/>
                </a:solidFill>
              </a:rPr>
              <a:t>Don’t have interfaces but may create a status bar notification</a:t>
            </a:r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0" y="1417638"/>
            <a:ext cx="3556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8022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799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Starting components in other apps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6832" y="992634"/>
            <a:ext cx="3879967" cy="5557038"/>
          </a:xfrm>
        </p:spPr>
        <p:txBody>
          <a:bodyPr>
            <a:normAutofit fontScale="62500" lnSpcReduction="20000"/>
          </a:bodyPr>
          <a:lstStyle/>
          <a:p>
            <a:r>
              <a:rPr lang="en-GB" dirty="0" smtClean="0"/>
              <a:t>Any Android app can start a component in another app (if the second app allows it)</a:t>
            </a:r>
          </a:p>
          <a:p>
            <a:r>
              <a:rPr lang="en-GB" dirty="0" smtClean="0"/>
              <a:t>E.g., camera app may start the “Send Mail” activity in a Mail app to send a picture</a:t>
            </a:r>
          </a:p>
          <a:p>
            <a:r>
              <a:rPr lang="en-GB" dirty="0" smtClean="0"/>
              <a:t>Called component starts in the process of its own app</a:t>
            </a:r>
          </a:p>
          <a:p>
            <a:pPr lvl="1"/>
            <a:r>
              <a:rPr lang="en-GB" dirty="0" smtClean="0"/>
              <a:t>Process for that app is started if it is not already running</a:t>
            </a:r>
          </a:p>
          <a:p>
            <a:r>
              <a:rPr lang="en-GB" dirty="0" smtClean="0"/>
              <a:t>So Android apps don’t have a single point of entry – no “main()” method</a:t>
            </a:r>
          </a:p>
          <a:p>
            <a:r>
              <a:rPr lang="en-GB" dirty="0" smtClean="0"/>
              <a:t>App cannot </a:t>
            </a:r>
            <a:r>
              <a:rPr lang="en-GB" i="1" dirty="0" smtClean="0"/>
              <a:t>directly</a:t>
            </a:r>
            <a:r>
              <a:rPr lang="en-GB" dirty="0" smtClean="0"/>
              <a:t> start another app’s component</a:t>
            </a:r>
          </a:p>
          <a:p>
            <a:pPr lvl="1"/>
            <a:r>
              <a:rPr lang="en-GB" i="1" dirty="0" smtClean="0"/>
              <a:t>Must be done via the operating system</a:t>
            </a:r>
          </a:p>
          <a:p>
            <a:pPr lvl="2"/>
            <a:r>
              <a:rPr lang="en-GB" dirty="0" smtClean="0"/>
              <a:t>Sends an </a:t>
            </a:r>
            <a:r>
              <a:rPr lang="en-GB" i="1" dirty="0" smtClean="0"/>
              <a:t>intent</a:t>
            </a:r>
            <a:r>
              <a:rPr lang="en-GB" dirty="0" smtClean="0"/>
              <a:t> to the operating system</a:t>
            </a:r>
            <a:endParaRPr lang="en-GB" dirty="0"/>
          </a:p>
          <a:p>
            <a:pPr lvl="2"/>
            <a:r>
              <a:rPr lang="en-GB" dirty="0"/>
              <a:t>O</a:t>
            </a:r>
            <a:r>
              <a:rPr lang="en-GB" dirty="0" smtClean="0"/>
              <a:t>perating system tries to activate a component that can </a:t>
            </a:r>
            <a:r>
              <a:rPr lang="en-GB" dirty="0" err="1" smtClean="0"/>
              <a:t>fulfill</a:t>
            </a:r>
            <a:r>
              <a:rPr lang="en-GB" dirty="0" smtClean="0"/>
              <a:t> the intent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93867" y="992634"/>
            <a:ext cx="4512965" cy="53576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dirty="0" smtClean="0"/>
              <a:t>System</a:t>
            </a:r>
            <a:endParaRPr lang="en-GB" dirty="0"/>
          </a:p>
        </p:txBody>
      </p:sp>
      <p:sp>
        <p:nvSpPr>
          <p:cNvPr id="5" name="Trapezoid 4"/>
          <p:cNvSpPr/>
          <p:nvPr/>
        </p:nvSpPr>
        <p:spPr>
          <a:xfrm>
            <a:off x="3115806" y="1097594"/>
            <a:ext cx="1415367" cy="1207353"/>
          </a:xfrm>
          <a:prstGeom prst="trapezoid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6" name="Trapezoid 5"/>
          <p:cNvSpPr/>
          <p:nvPr/>
        </p:nvSpPr>
        <p:spPr>
          <a:xfrm>
            <a:off x="3210261" y="1193407"/>
            <a:ext cx="1237471" cy="1052793"/>
          </a:xfrm>
          <a:prstGeom prst="trapezoid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7" name="Trapezoid 6"/>
          <p:cNvSpPr/>
          <p:nvPr/>
        </p:nvSpPr>
        <p:spPr>
          <a:xfrm>
            <a:off x="454658" y="1579273"/>
            <a:ext cx="1779815" cy="1588070"/>
          </a:xfrm>
          <a:prstGeom prst="trapezoid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8" name="Trapezoid 7"/>
          <p:cNvSpPr/>
          <p:nvPr/>
        </p:nvSpPr>
        <p:spPr>
          <a:xfrm>
            <a:off x="529057" y="1649792"/>
            <a:ext cx="1635194" cy="1472000"/>
          </a:xfrm>
          <a:prstGeom prst="trapezoid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9" name="Trapezoid 8"/>
          <p:cNvSpPr/>
          <p:nvPr/>
        </p:nvSpPr>
        <p:spPr>
          <a:xfrm>
            <a:off x="591890" y="3543659"/>
            <a:ext cx="3108040" cy="2653707"/>
          </a:xfrm>
          <a:prstGeom prst="trapezoid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0" name="Trapezoid 9"/>
          <p:cNvSpPr/>
          <p:nvPr/>
        </p:nvSpPr>
        <p:spPr>
          <a:xfrm>
            <a:off x="759965" y="3675981"/>
            <a:ext cx="2731915" cy="2345307"/>
          </a:xfrm>
          <a:prstGeom prst="trapezoid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1" name="Trapezoid 10"/>
          <p:cNvSpPr/>
          <p:nvPr/>
        </p:nvSpPr>
        <p:spPr>
          <a:xfrm>
            <a:off x="916745" y="3790139"/>
            <a:ext cx="2438277" cy="2089827"/>
          </a:xfrm>
          <a:prstGeom prst="trapezoid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2" name="Trapezoid 11"/>
          <p:cNvSpPr/>
          <p:nvPr/>
        </p:nvSpPr>
        <p:spPr>
          <a:xfrm>
            <a:off x="669773" y="1700313"/>
            <a:ext cx="1352656" cy="1341590"/>
          </a:xfrm>
          <a:prstGeom prst="trapezoid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3" name="Trapezoid 12"/>
          <p:cNvSpPr/>
          <p:nvPr/>
        </p:nvSpPr>
        <p:spPr>
          <a:xfrm>
            <a:off x="3326217" y="1291393"/>
            <a:ext cx="998267" cy="841075"/>
          </a:xfrm>
          <a:prstGeom prst="trapezoid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7" name="Regular Pentagon 16"/>
          <p:cNvSpPr/>
          <p:nvPr/>
        </p:nvSpPr>
        <p:spPr>
          <a:xfrm>
            <a:off x="1721224" y="4235450"/>
            <a:ext cx="335848" cy="304392"/>
          </a:xfrm>
          <a:prstGeom prst="pentagon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U-Turn Arrow 18"/>
          <p:cNvSpPr/>
          <p:nvPr/>
        </p:nvSpPr>
        <p:spPr>
          <a:xfrm>
            <a:off x="1847167" y="3790139"/>
            <a:ext cx="2162024" cy="292910"/>
          </a:xfrm>
          <a:prstGeom prst="utur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8" name="Diamond 17"/>
          <p:cNvSpPr/>
          <p:nvPr/>
        </p:nvSpPr>
        <p:spPr>
          <a:xfrm>
            <a:off x="2716984" y="3675981"/>
            <a:ext cx="281619" cy="291609"/>
          </a:xfrm>
          <a:prstGeom prst="diamon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gular Pentagon 19"/>
          <p:cNvSpPr/>
          <p:nvPr/>
        </p:nvSpPr>
        <p:spPr>
          <a:xfrm>
            <a:off x="1217452" y="2153461"/>
            <a:ext cx="272876" cy="229192"/>
          </a:xfrm>
          <a:prstGeom prst="pentagon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U-Turn Arrow 20"/>
          <p:cNvSpPr/>
          <p:nvPr/>
        </p:nvSpPr>
        <p:spPr>
          <a:xfrm rot="1642367" flipH="1">
            <a:off x="1175838" y="2324344"/>
            <a:ext cx="3231666" cy="605965"/>
          </a:xfrm>
          <a:prstGeom prst="uturnArrow">
            <a:avLst>
              <a:gd name="adj1" fmla="val 11411"/>
              <a:gd name="adj2" fmla="val 25000"/>
              <a:gd name="adj3" fmla="val 17316"/>
              <a:gd name="adj4" fmla="val 43750"/>
              <a:gd name="adj5" fmla="val 7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2" name="Diamond 21"/>
          <p:cNvSpPr/>
          <p:nvPr/>
        </p:nvSpPr>
        <p:spPr>
          <a:xfrm>
            <a:off x="2728574" y="2236848"/>
            <a:ext cx="281619" cy="291609"/>
          </a:xfrm>
          <a:prstGeom prst="diamon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ular Callout 22"/>
          <p:cNvSpPr/>
          <p:nvPr/>
        </p:nvSpPr>
        <p:spPr>
          <a:xfrm>
            <a:off x="2518864" y="2896970"/>
            <a:ext cx="836158" cy="367370"/>
          </a:xfrm>
          <a:prstGeom prst="wedgeRectCallout">
            <a:avLst>
              <a:gd name="adj1" fmla="val 505"/>
              <a:gd name="adj2" fmla="val 163421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Intent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94143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Activating components - Intents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6832" y="1288784"/>
            <a:ext cx="3879968" cy="5187414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Activities, services and broadcast receivers are activated by asynchronous messages called </a:t>
            </a:r>
            <a:r>
              <a:rPr lang="en-GB" i="1" dirty="0" smtClean="0">
                <a:solidFill>
                  <a:schemeClr val="accent3"/>
                </a:solidFill>
              </a:rPr>
              <a:t>intents</a:t>
            </a:r>
          </a:p>
          <a:p>
            <a:r>
              <a:rPr lang="en-GB" dirty="0" smtClean="0"/>
              <a:t>Intent is a messenger that requests an action from another component (which could be in another application)</a:t>
            </a:r>
          </a:p>
          <a:p>
            <a:r>
              <a:rPr lang="en-GB" dirty="0" smtClean="0"/>
              <a:t>Implemented as an </a:t>
            </a:r>
            <a:r>
              <a:rPr lang="en-GB" dirty="0" smtClean="0">
                <a:latin typeface="Courier"/>
                <a:cs typeface="Courier"/>
              </a:rPr>
              <a:t>Intent</a:t>
            </a:r>
            <a:r>
              <a:rPr lang="en-GB" dirty="0" smtClean="0">
                <a:cs typeface="Courier"/>
              </a:rPr>
              <a:t> object</a:t>
            </a:r>
          </a:p>
          <a:p>
            <a:pPr lvl="1"/>
            <a:r>
              <a:rPr lang="en-GB" i="1" dirty="0" smtClean="0">
                <a:cs typeface="Courier"/>
              </a:rPr>
              <a:t>Explicit Intent</a:t>
            </a:r>
            <a:r>
              <a:rPr lang="en-GB" dirty="0" smtClean="0">
                <a:cs typeface="Courier"/>
              </a:rPr>
              <a:t>: request for a specific component</a:t>
            </a:r>
          </a:p>
          <a:p>
            <a:pPr lvl="1"/>
            <a:r>
              <a:rPr lang="en-GB" i="1" dirty="0" smtClean="0">
                <a:cs typeface="Courier"/>
              </a:rPr>
              <a:t>Implicit Intent</a:t>
            </a:r>
            <a:r>
              <a:rPr lang="en-GB" dirty="0" smtClean="0">
                <a:cs typeface="Courier"/>
              </a:rPr>
              <a:t>: request for a particular </a:t>
            </a:r>
            <a:r>
              <a:rPr lang="en-GB" i="1" dirty="0" smtClean="0">
                <a:cs typeface="Courier"/>
              </a:rPr>
              <a:t>type</a:t>
            </a:r>
            <a:r>
              <a:rPr lang="en-GB" dirty="0" smtClean="0">
                <a:cs typeface="Courier"/>
              </a:rPr>
              <a:t> of component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93867" y="1288784"/>
            <a:ext cx="4512965" cy="53576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dirty="0" smtClean="0"/>
              <a:t>System</a:t>
            </a:r>
            <a:endParaRPr lang="en-GB" dirty="0"/>
          </a:p>
        </p:txBody>
      </p:sp>
      <p:sp>
        <p:nvSpPr>
          <p:cNvPr id="5" name="Trapezoid 4"/>
          <p:cNvSpPr/>
          <p:nvPr/>
        </p:nvSpPr>
        <p:spPr>
          <a:xfrm>
            <a:off x="3115806" y="1393744"/>
            <a:ext cx="1415367" cy="1207353"/>
          </a:xfrm>
          <a:prstGeom prst="trapezoid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6" name="Trapezoid 5"/>
          <p:cNvSpPr/>
          <p:nvPr/>
        </p:nvSpPr>
        <p:spPr>
          <a:xfrm>
            <a:off x="3210261" y="1489557"/>
            <a:ext cx="1237471" cy="1052793"/>
          </a:xfrm>
          <a:prstGeom prst="trapezoid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7" name="Trapezoid 6"/>
          <p:cNvSpPr/>
          <p:nvPr/>
        </p:nvSpPr>
        <p:spPr>
          <a:xfrm>
            <a:off x="454658" y="1875423"/>
            <a:ext cx="1779815" cy="1588070"/>
          </a:xfrm>
          <a:prstGeom prst="trapezoid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8" name="Trapezoid 7"/>
          <p:cNvSpPr/>
          <p:nvPr/>
        </p:nvSpPr>
        <p:spPr>
          <a:xfrm>
            <a:off x="529057" y="1945942"/>
            <a:ext cx="1635194" cy="1472000"/>
          </a:xfrm>
          <a:prstGeom prst="trapezoid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9" name="Trapezoid 8"/>
          <p:cNvSpPr/>
          <p:nvPr/>
        </p:nvSpPr>
        <p:spPr>
          <a:xfrm>
            <a:off x="591890" y="3839809"/>
            <a:ext cx="3108040" cy="2653707"/>
          </a:xfrm>
          <a:prstGeom prst="trapezoid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0" name="Trapezoid 9"/>
          <p:cNvSpPr/>
          <p:nvPr/>
        </p:nvSpPr>
        <p:spPr>
          <a:xfrm>
            <a:off x="759965" y="3972131"/>
            <a:ext cx="2731915" cy="2345307"/>
          </a:xfrm>
          <a:prstGeom prst="trapezoid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1" name="Trapezoid 10"/>
          <p:cNvSpPr/>
          <p:nvPr/>
        </p:nvSpPr>
        <p:spPr>
          <a:xfrm>
            <a:off x="916745" y="4086289"/>
            <a:ext cx="2438277" cy="2089827"/>
          </a:xfrm>
          <a:prstGeom prst="trapezoid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2" name="Trapezoid 11"/>
          <p:cNvSpPr/>
          <p:nvPr/>
        </p:nvSpPr>
        <p:spPr>
          <a:xfrm>
            <a:off x="669773" y="1996463"/>
            <a:ext cx="1352656" cy="1341590"/>
          </a:xfrm>
          <a:prstGeom prst="trapezoid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3" name="Trapezoid 12"/>
          <p:cNvSpPr/>
          <p:nvPr/>
        </p:nvSpPr>
        <p:spPr>
          <a:xfrm>
            <a:off x="3326217" y="1587543"/>
            <a:ext cx="998267" cy="841075"/>
          </a:xfrm>
          <a:prstGeom prst="trapezoid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gular Pentagon 13"/>
          <p:cNvSpPr/>
          <p:nvPr/>
        </p:nvSpPr>
        <p:spPr>
          <a:xfrm>
            <a:off x="1721224" y="4531600"/>
            <a:ext cx="335848" cy="304392"/>
          </a:xfrm>
          <a:prstGeom prst="pentagon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U-Turn Arrow 14"/>
          <p:cNvSpPr/>
          <p:nvPr/>
        </p:nvSpPr>
        <p:spPr>
          <a:xfrm>
            <a:off x="1847167" y="4086289"/>
            <a:ext cx="2162024" cy="292910"/>
          </a:xfrm>
          <a:prstGeom prst="utur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Diamond 15"/>
          <p:cNvSpPr/>
          <p:nvPr/>
        </p:nvSpPr>
        <p:spPr>
          <a:xfrm>
            <a:off x="2716984" y="3972131"/>
            <a:ext cx="281619" cy="291609"/>
          </a:xfrm>
          <a:prstGeom prst="diamon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gular Pentagon 16"/>
          <p:cNvSpPr/>
          <p:nvPr/>
        </p:nvSpPr>
        <p:spPr>
          <a:xfrm>
            <a:off x="1217452" y="2449611"/>
            <a:ext cx="272876" cy="229192"/>
          </a:xfrm>
          <a:prstGeom prst="pentagon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U-Turn Arrow 17"/>
          <p:cNvSpPr/>
          <p:nvPr/>
        </p:nvSpPr>
        <p:spPr>
          <a:xfrm rot="1642367" flipH="1">
            <a:off x="1175838" y="2620494"/>
            <a:ext cx="3231666" cy="605965"/>
          </a:xfrm>
          <a:prstGeom prst="uturnArrow">
            <a:avLst>
              <a:gd name="adj1" fmla="val 11411"/>
              <a:gd name="adj2" fmla="val 25000"/>
              <a:gd name="adj3" fmla="val 17316"/>
              <a:gd name="adj4" fmla="val 43750"/>
              <a:gd name="adj5" fmla="val 7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Diamond 18"/>
          <p:cNvSpPr/>
          <p:nvPr/>
        </p:nvSpPr>
        <p:spPr>
          <a:xfrm>
            <a:off x="2728574" y="2532998"/>
            <a:ext cx="281619" cy="291609"/>
          </a:xfrm>
          <a:prstGeom prst="diamon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ular Callout 19"/>
          <p:cNvSpPr/>
          <p:nvPr/>
        </p:nvSpPr>
        <p:spPr>
          <a:xfrm>
            <a:off x="2518864" y="3193120"/>
            <a:ext cx="836158" cy="367370"/>
          </a:xfrm>
          <a:prstGeom prst="wedgeRectCallout">
            <a:avLst>
              <a:gd name="adj1" fmla="val 505"/>
              <a:gd name="adj2" fmla="val 163421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Intent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5890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Activating activities and services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6832" y="1288784"/>
            <a:ext cx="3879967" cy="5357612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When activating an activity or a service, the </a:t>
            </a:r>
            <a:r>
              <a:rPr lang="en-GB" i="1" dirty="0" smtClean="0"/>
              <a:t>intent</a:t>
            </a:r>
            <a:r>
              <a:rPr lang="en-GB" dirty="0" smtClean="0"/>
              <a:t> defines </a:t>
            </a:r>
          </a:p>
          <a:p>
            <a:pPr lvl="1"/>
            <a:r>
              <a:rPr lang="en-GB" dirty="0" smtClean="0"/>
              <a:t>the action to perform</a:t>
            </a:r>
          </a:p>
          <a:p>
            <a:pPr lvl="2"/>
            <a:r>
              <a:rPr lang="en-GB" dirty="0" smtClean="0"/>
              <a:t>e.g., “send something”, “view something”</a:t>
            </a:r>
          </a:p>
          <a:p>
            <a:pPr lvl="1"/>
            <a:r>
              <a:rPr lang="en-GB" dirty="0" smtClean="0"/>
              <a:t>possibly URI of some data to act on</a:t>
            </a:r>
          </a:p>
          <a:p>
            <a:pPr lvl="2"/>
            <a:r>
              <a:rPr lang="en-GB" dirty="0" smtClean="0"/>
              <a:t>e.g., data that the started activity needs in order to work</a:t>
            </a:r>
          </a:p>
          <a:p>
            <a:r>
              <a:rPr lang="en-GB" dirty="0" smtClean="0"/>
              <a:t>Can also start an activity in order to receive a result</a:t>
            </a:r>
          </a:p>
          <a:p>
            <a:pPr lvl="1"/>
            <a:r>
              <a:rPr lang="en-GB" dirty="0" smtClean="0"/>
              <a:t>Activity returns result in an </a:t>
            </a:r>
            <a:r>
              <a:rPr lang="en-GB" dirty="0" smtClean="0">
                <a:latin typeface="Courier"/>
                <a:cs typeface="Courier"/>
              </a:rPr>
              <a:t>Intent</a:t>
            </a:r>
          </a:p>
          <a:p>
            <a:pPr lvl="2"/>
            <a:r>
              <a:rPr lang="en-GB" dirty="0" smtClean="0"/>
              <a:t>e.g., URI to contact data for a particular person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93867" y="1288784"/>
            <a:ext cx="4512965" cy="53576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dirty="0" smtClean="0"/>
              <a:t>System</a:t>
            </a:r>
            <a:endParaRPr lang="en-GB" dirty="0"/>
          </a:p>
        </p:txBody>
      </p:sp>
      <p:sp>
        <p:nvSpPr>
          <p:cNvPr id="5" name="Trapezoid 4"/>
          <p:cNvSpPr/>
          <p:nvPr/>
        </p:nvSpPr>
        <p:spPr>
          <a:xfrm>
            <a:off x="3115806" y="1393744"/>
            <a:ext cx="1415367" cy="1207353"/>
          </a:xfrm>
          <a:prstGeom prst="trapezoid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6" name="Trapezoid 5"/>
          <p:cNvSpPr/>
          <p:nvPr/>
        </p:nvSpPr>
        <p:spPr>
          <a:xfrm>
            <a:off x="3210261" y="1489557"/>
            <a:ext cx="1237471" cy="1052793"/>
          </a:xfrm>
          <a:prstGeom prst="trapezoid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7" name="Trapezoid 6"/>
          <p:cNvSpPr/>
          <p:nvPr/>
        </p:nvSpPr>
        <p:spPr>
          <a:xfrm>
            <a:off x="454658" y="1875423"/>
            <a:ext cx="1779815" cy="1588070"/>
          </a:xfrm>
          <a:prstGeom prst="trapezoid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8" name="Trapezoid 7"/>
          <p:cNvSpPr/>
          <p:nvPr/>
        </p:nvSpPr>
        <p:spPr>
          <a:xfrm>
            <a:off x="529057" y="1945942"/>
            <a:ext cx="1635194" cy="1472000"/>
          </a:xfrm>
          <a:prstGeom prst="trapezoid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9" name="Trapezoid 8"/>
          <p:cNvSpPr/>
          <p:nvPr/>
        </p:nvSpPr>
        <p:spPr>
          <a:xfrm>
            <a:off x="591890" y="3839809"/>
            <a:ext cx="3108040" cy="2653707"/>
          </a:xfrm>
          <a:prstGeom prst="trapezoid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0" name="Trapezoid 9"/>
          <p:cNvSpPr/>
          <p:nvPr/>
        </p:nvSpPr>
        <p:spPr>
          <a:xfrm>
            <a:off x="759965" y="3972131"/>
            <a:ext cx="2731915" cy="2345307"/>
          </a:xfrm>
          <a:prstGeom prst="trapezoid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1" name="Trapezoid 10"/>
          <p:cNvSpPr/>
          <p:nvPr/>
        </p:nvSpPr>
        <p:spPr>
          <a:xfrm>
            <a:off x="916745" y="4086289"/>
            <a:ext cx="2438277" cy="2089827"/>
          </a:xfrm>
          <a:prstGeom prst="trapezoid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2" name="Trapezoid 11"/>
          <p:cNvSpPr/>
          <p:nvPr/>
        </p:nvSpPr>
        <p:spPr>
          <a:xfrm>
            <a:off x="669773" y="1996463"/>
            <a:ext cx="1352656" cy="1341590"/>
          </a:xfrm>
          <a:prstGeom prst="trapezoid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3" name="Trapezoid 12"/>
          <p:cNvSpPr/>
          <p:nvPr/>
        </p:nvSpPr>
        <p:spPr>
          <a:xfrm>
            <a:off x="3326217" y="1587543"/>
            <a:ext cx="998267" cy="841075"/>
          </a:xfrm>
          <a:prstGeom prst="trapezoid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gular Pentagon 13"/>
          <p:cNvSpPr/>
          <p:nvPr/>
        </p:nvSpPr>
        <p:spPr>
          <a:xfrm>
            <a:off x="1721224" y="4531600"/>
            <a:ext cx="335848" cy="304392"/>
          </a:xfrm>
          <a:prstGeom prst="pentagon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U-Turn Arrow 14"/>
          <p:cNvSpPr/>
          <p:nvPr/>
        </p:nvSpPr>
        <p:spPr>
          <a:xfrm>
            <a:off x="1847167" y="4086289"/>
            <a:ext cx="2162024" cy="292910"/>
          </a:xfrm>
          <a:prstGeom prst="utur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Diamond 15"/>
          <p:cNvSpPr/>
          <p:nvPr/>
        </p:nvSpPr>
        <p:spPr>
          <a:xfrm>
            <a:off x="2716984" y="3972131"/>
            <a:ext cx="281619" cy="291609"/>
          </a:xfrm>
          <a:prstGeom prst="diamon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gular Pentagon 16"/>
          <p:cNvSpPr/>
          <p:nvPr/>
        </p:nvSpPr>
        <p:spPr>
          <a:xfrm>
            <a:off x="1217452" y="2449611"/>
            <a:ext cx="272876" cy="229192"/>
          </a:xfrm>
          <a:prstGeom prst="pentagon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U-Turn Arrow 17"/>
          <p:cNvSpPr/>
          <p:nvPr/>
        </p:nvSpPr>
        <p:spPr>
          <a:xfrm rot="1642367" flipH="1">
            <a:off x="1175838" y="2620494"/>
            <a:ext cx="3231666" cy="605965"/>
          </a:xfrm>
          <a:prstGeom prst="uturnArrow">
            <a:avLst>
              <a:gd name="adj1" fmla="val 11411"/>
              <a:gd name="adj2" fmla="val 25000"/>
              <a:gd name="adj3" fmla="val 17316"/>
              <a:gd name="adj4" fmla="val 43750"/>
              <a:gd name="adj5" fmla="val 7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Diamond 18"/>
          <p:cNvSpPr/>
          <p:nvPr/>
        </p:nvSpPr>
        <p:spPr>
          <a:xfrm>
            <a:off x="2728574" y="2542350"/>
            <a:ext cx="281619" cy="291609"/>
          </a:xfrm>
          <a:prstGeom prst="diamon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ular Callout 19"/>
          <p:cNvSpPr/>
          <p:nvPr/>
        </p:nvSpPr>
        <p:spPr>
          <a:xfrm>
            <a:off x="2518864" y="3193120"/>
            <a:ext cx="836158" cy="367370"/>
          </a:xfrm>
          <a:prstGeom prst="wedgeRectCallout">
            <a:avLst>
              <a:gd name="adj1" fmla="val 505"/>
              <a:gd name="adj2" fmla="val 163421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Intent</a:t>
            </a:r>
            <a:endParaRPr lang="en-GB" dirty="0"/>
          </a:p>
        </p:txBody>
      </p:sp>
      <p:sp>
        <p:nvSpPr>
          <p:cNvPr id="24" name="Bent Arrow 23"/>
          <p:cNvSpPr/>
          <p:nvPr/>
        </p:nvSpPr>
        <p:spPr>
          <a:xfrm rot="5400000" flipV="1">
            <a:off x="219175" y="2780378"/>
            <a:ext cx="1162836" cy="686782"/>
          </a:xfrm>
          <a:prstGeom prst="bentArrow">
            <a:avLst>
              <a:gd name="adj1" fmla="val 12773"/>
              <a:gd name="adj2" fmla="val 28821"/>
              <a:gd name="adj3" fmla="val 25000"/>
              <a:gd name="adj4" fmla="val 5956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5" name="Diamond 24"/>
          <p:cNvSpPr/>
          <p:nvPr/>
        </p:nvSpPr>
        <p:spPr>
          <a:xfrm>
            <a:off x="506118" y="3789655"/>
            <a:ext cx="281619" cy="291609"/>
          </a:xfrm>
          <a:prstGeom prst="diamon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Bent Arrow 25"/>
          <p:cNvSpPr/>
          <p:nvPr/>
        </p:nvSpPr>
        <p:spPr>
          <a:xfrm flipV="1">
            <a:off x="591890" y="4188209"/>
            <a:ext cx="1024381" cy="686782"/>
          </a:xfrm>
          <a:prstGeom prst="bentArrow">
            <a:avLst>
              <a:gd name="adj1" fmla="val 12773"/>
              <a:gd name="adj2" fmla="val 28821"/>
              <a:gd name="adj3" fmla="val 25000"/>
              <a:gd name="adj4" fmla="val 5956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2675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Broadcast receivers and Intents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For a broadcast receiver, the intent defines the announcement being broadcast</a:t>
            </a:r>
          </a:p>
          <a:p>
            <a:pPr lvl="1"/>
            <a:r>
              <a:rPr lang="en-GB" dirty="0" smtClean="0"/>
              <a:t>e.g., “Battery is low”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42104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Activating a Content Provider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Activated when targeted by a request from a </a:t>
            </a:r>
            <a:r>
              <a:rPr lang="en-GB" i="1" dirty="0" err="1" smtClean="0">
                <a:solidFill>
                  <a:schemeClr val="accent3"/>
                </a:solidFill>
              </a:rPr>
              <a:t>ContentResolver</a:t>
            </a:r>
            <a:r>
              <a:rPr lang="en-GB" dirty="0" smtClean="0">
                <a:solidFill>
                  <a:schemeClr val="accent3"/>
                </a:solidFill>
              </a:rPr>
              <a:t> </a:t>
            </a:r>
            <a:r>
              <a:rPr lang="en-GB" dirty="0" smtClean="0"/>
              <a:t>object</a:t>
            </a:r>
          </a:p>
          <a:p>
            <a:r>
              <a:rPr lang="en-GB" dirty="0" smtClean="0"/>
              <a:t>All components who need to access or modify data managed by a Content Provider must do so through the </a:t>
            </a:r>
            <a:r>
              <a:rPr lang="en-GB" i="1" dirty="0" err="1" smtClean="0"/>
              <a:t>ContentResolver</a:t>
            </a:r>
            <a:endParaRPr lang="en-GB" i="1" dirty="0" smtClean="0"/>
          </a:p>
          <a:p>
            <a:pPr lvl="1"/>
            <a:r>
              <a:rPr lang="en-GB" dirty="0" smtClean="0"/>
              <a:t>ensures that client object can only perform actions on the content source that are permitted by the </a:t>
            </a:r>
            <a:r>
              <a:rPr lang="en-GB" dirty="0" err="1" smtClean="0"/>
              <a:t>ContentResolver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13333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Methods for starting activities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Start Activity or give it a job:</a:t>
            </a:r>
          </a:p>
          <a:p>
            <a:pPr lvl="1"/>
            <a:r>
              <a:rPr lang="en-GB" dirty="0" err="1" smtClean="0"/>
              <a:t>startActivity</a:t>
            </a:r>
            <a:r>
              <a:rPr lang="en-GB" dirty="0" smtClean="0"/>
              <a:t>(Intent [, Bundle])</a:t>
            </a:r>
          </a:p>
          <a:p>
            <a:pPr lvl="2"/>
            <a:r>
              <a:rPr lang="en-GB" dirty="0" smtClean="0"/>
              <a:t>Launch an activity without receiving any information back when the activity exits</a:t>
            </a:r>
          </a:p>
          <a:p>
            <a:pPr lvl="1"/>
            <a:r>
              <a:rPr lang="en-GB" dirty="0" err="1" smtClean="0"/>
              <a:t>startActivityForResult</a:t>
            </a:r>
            <a:r>
              <a:rPr lang="en-GB" dirty="0" smtClean="0"/>
              <a:t>(Intent intent, </a:t>
            </a:r>
            <a:r>
              <a:rPr lang="en-GB" dirty="0" err="1" smtClean="0"/>
              <a:t>int</a:t>
            </a:r>
            <a:r>
              <a:rPr lang="en-GB" dirty="0" smtClean="0"/>
              <a:t> </a:t>
            </a:r>
            <a:r>
              <a:rPr lang="en-GB" dirty="0" err="1" smtClean="0"/>
              <a:t>rc</a:t>
            </a:r>
            <a:r>
              <a:rPr lang="en-GB" dirty="0" smtClean="0"/>
              <a:t>, Bundle options)</a:t>
            </a:r>
          </a:p>
          <a:p>
            <a:pPr lvl="2"/>
            <a:r>
              <a:rPr lang="en-GB" dirty="0" smtClean="0"/>
              <a:t>Start activity for which you require a result</a:t>
            </a:r>
          </a:p>
          <a:p>
            <a:pPr lvl="2"/>
            <a:r>
              <a:rPr lang="en-GB" dirty="0" smtClean="0"/>
              <a:t>On return of result, </a:t>
            </a:r>
            <a:r>
              <a:rPr lang="en-GB" dirty="0" err="1" smtClean="0"/>
              <a:t>onActivityResult</a:t>
            </a:r>
            <a:r>
              <a:rPr lang="en-GB" dirty="0" smtClean="0"/>
              <a:t>() method will be called with </a:t>
            </a:r>
            <a:r>
              <a:rPr lang="en-GB" dirty="0" err="1" smtClean="0"/>
              <a:t>rc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19157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Methods for starting services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Can start a service or give new instructions to an </a:t>
            </a:r>
            <a:r>
              <a:rPr lang="en-GB" dirty="0" err="1" smtClean="0"/>
              <a:t>ongoing</a:t>
            </a:r>
            <a:r>
              <a:rPr lang="en-GB" dirty="0" smtClean="0"/>
              <a:t> service by passing an Intent to </a:t>
            </a:r>
            <a:r>
              <a:rPr lang="en-GB" dirty="0" err="1" smtClean="0"/>
              <a:t>startService</a:t>
            </a:r>
            <a:r>
              <a:rPr lang="en-GB" dirty="0" smtClean="0"/>
              <a:t>()</a:t>
            </a:r>
          </a:p>
          <a:p>
            <a:r>
              <a:rPr lang="en-GB" dirty="0" smtClean="0"/>
              <a:t>Can bind to a service by passing an Intent to </a:t>
            </a:r>
            <a:r>
              <a:rPr lang="en-GB" dirty="0" err="1" smtClean="0"/>
              <a:t>bindService</a:t>
            </a:r>
            <a:r>
              <a:rPr lang="en-GB" dirty="0" smtClean="0"/>
              <a:t>()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465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8099"/>
          </a:xfrm>
        </p:spPr>
        <p:txBody>
          <a:bodyPr/>
          <a:lstStyle/>
          <a:p>
            <a:r>
              <a:rPr lang="en-GB" dirty="0" err="1" smtClean="0"/>
              <a:t>developer.android.com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34559"/>
            <a:ext cx="8229600" cy="1675862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Everything you need to know and all the tools you need in order to develop Android apps are available at</a:t>
            </a:r>
          </a:p>
          <a:p>
            <a:pPr lvl="1"/>
            <a:r>
              <a:rPr lang="en-GB" dirty="0" smtClean="0"/>
              <a:t>http://</a:t>
            </a:r>
            <a:r>
              <a:rPr lang="en-GB" dirty="0" err="1" smtClean="0"/>
              <a:t>developer.android.com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8316" y="1070058"/>
            <a:ext cx="5347369" cy="376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880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Methods for initiating broadcasts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Pass an Intent to</a:t>
            </a:r>
          </a:p>
          <a:p>
            <a:pPr lvl="1"/>
            <a:r>
              <a:rPr lang="en-GB" dirty="0" err="1" smtClean="0"/>
              <a:t>sendBroadcast</a:t>
            </a:r>
            <a:r>
              <a:rPr lang="en-GB" dirty="0" smtClean="0"/>
              <a:t>()</a:t>
            </a:r>
          </a:p>
          <a:p>
            <a:pPr lvl="1"/>
            <a:r>
              <a:rPr lang="en-GB" dirty="0" err="1" smtClean="0"/>
              <a:t>sendOrderedBroadcast</a:t>
            </a:r>
            <a:r>
              <a:rPr lang="en-GB" dirty="0" smtClean="0"/>
              <a:t>()</a:t>
            </a:r>
          </a:p>
          <a:p>
            <a:pPr lvl="1"/>
            <a:r>
              <a:rPr lang="en-GB" dirty="0" err="1" smtClean="0"/>
              <a:t>sendStickyBroadcast</a:t>
            </a:r>
            <a:r>
              <a:rPr lang="en-GB" dirty="0" smtClean="0"/>
              <a:t>()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05193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9412" y="1243848"/>
            <a:ext cx="3884712" cy="26196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69210"/>
          </a:xfrm>
        </p:spPr>
        <p:txBody>
          <a:bodyPr/>
          <a:lstStyle/>
          <a:p>
            <a:r>
              <a:rPr lang="en-GB" dirty="0" smtClean="0"/>
              <a:t>The Manifest File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63473"/>
            <a:ext cx="8229599" cy="2262690"/>
          </a:xfrm>
        </p:spPr>
        <p:txBody>
          <a:bodyPr>
            <a:normAutofit/>
          </a:bodyPr>
          <a:lstStyle/>
          <a:p>
            <a:r>
              <a:rPr lang="en-GB" dirty="0" smtClean="0"/>
              <a:t>Each application component must be declared in the </a:t>
            </a:r>
            <a:r>
              <a:rPr lang="en-GB" i="1" dirty="0" smtClean="0"/>
              <a:t>manifest file</a:t>
            </a:r>
            <a:r>
              <a:rPr lang="en-GB" dirty="0" smtClean="0"/>
              <a:t>, </a:t>
            </a:r>
            <a:r>
              <a:rPr lang="en-GB" dirty="0" err="1" smtClean="0">
                <a:solidFill>
                  <a:srgbClr val="9BBB59"/>
                </a:solidFill>
              </a:rPr>
              <a:t>AndroidManifest.xml</a:t>
            </a:r>
            <a:endParaRPr lang="en-GB" dirty="0" smtClean="0">
              <a:solidFill>
                <a:srgbClr val="9BBB59"/>
              </a:solidFill>
            </a:endParaRPr>
          </a:p>
          <a:p>
            <a:r>
              <a:rPr lang="en-GB" dirty="0" smtClean="0"/>
              <a:t>Manifest file should be in the root of the app project directory</a:t>
            </a:r>
          </a:p>
        </p:txBody>
      </p:sp>
    </p:spTree>
    <p:extLst>
      <p:ext uri="{BB962C8B-B14F-4D97-AF65-F5344CB8AC3E}">
        <p14:creationId xmlns:p14="http://schemas.microsoft.com/office/powerpoint/2010/main" val="13375602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functions of the manifest file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Manifest file also</a:t>
            </a:r>
          </a:p>
          <a:p>
            <a:pPr lvl="1"/>
            <a:r>
              <a:rPr lang="en-GB" dirty="0" smtClean="0"/>
              <a:t>gives user permissions the application requires</a:t>
            </a:r>
          </a:p>
          <a:p>
            <a:pPr lvl="2"/>
            <a:r>
              <a:rPr lang="en-GB" dirty="0" smtClean="0"/>
              <a:t>e.g., internet access, access to contacts database</a:t>
            </a:r>
          </a:p>
          <a:p>
            <a:pPr lvl="1"/>
            <a:r>
              <a:rPr lang="en-GB" dirty="0" smtClean="0"/>
              <a:t>gives minimum API level required by application</a:t>
            </a:r>
          </a:p>
          <a:p>
            <a:pPr lvl="1"/>
            <a:r>
              <a:rPr lang="en-GB" dirty="0" smtClean="0"/>
              <a:t>declares hardware and software features required</a:t>
            </a:r>
          </a:p>
          <a:p>
            <a:pPr lvl="2"/>
            <a:r>
              <a:rPr lang="en-GB" dirty="0" smtClean="0"/>
              <a:t>e.g., </a:t>
            </a:r>
            <a:r>
              <a:rPr lang="en-GB" dirty="0" err="1" smtClean="0"/>
              <a:t>bluetooth</a:t>
            </a:r>
            <a:r>
              <a:rPr lang="en-GB" dirty="0" smtClean="0"/>
              <a:t>, camera, </a:t>
            </a:r>
            <a:r>
              <a:rPr lang="en-GB" dirty="0" err="1" smtClean="0"/>
              <a:t>multitouch</a:t>
            </a:r>
            <a:r>
              <a:rPr lang="en-GB" dirty="0" smtClean="0"/>
              <a:t> screen</a:t>
            </a:r>
          </a:p>
          <a:p>
            <a:pPr lvl="1"/>
            <a:r>
              <a:rPr lang="en-GB" dirty="0" smtClean="0"/>
              <a:t>non-Android API libraries the application needs</a:t>
            </a:r>
          </a:p>
          <a:p>
            <a:pPr lvl="2"/>
            <a:r>
              <a:rPr lang="en-GB" dirty="0" smtClean="0"/>
              <a:t>e.g., Google maps library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3644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Declaring components in the manifest file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97158"/>
            <a:ext cx="8229600" cy="2129005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Main task of manifest file is to declare components in app</a:t>
            </a:r>
          </a:p>
          <a:p>
            <a:r>
              <a:rPr lang="en-GB" dirty="0" smtClean="0"/>
              <a:t>Each component has an element inside the </a:t>
            </a:r>
            <a:r>
              <a:rPr lang="en-GB" dirty="0" smtClean="0">
                <a:solidFill>
                  <a:schemeClr val="accent3"/>
                </a:solidFill>
              </a:rPr>
              <a:t>&lt;application&gt;</a:t>
            </a:r>
            <a:r>
              <a:rPr lang="en-GB" dirty="0" smtClean="0"/>
              <a:t> element</a:t>
            </a:r>
          </a:p>
          <a:p>
            <a:pPr lvl="1"/>
            <a:r>
              <a:rPr lang="en-GB" dirty="0" smtClean="0"/>
              <a:t>Can be </a:t>
            </a:r>
            <a:r>
              <a:rPr lang="en-GB" dirty="0" smtClean="0">
                <a:solidFill>
                  <a:schemeClr val="accent1"/>
                </a:solidFill>
              </a:rPr>
              <a:t>&lt;activity&gt;</a:t>
            </a:r>
            <a:r>
              <a:rPr lang="en-GB" dirty="0" smtClean="0"/>
              <a:t>, </a:t>
            </a:r>
            <a:r>
              <a:rPr lang="en-GB" dirty="0" smtClean="0">
                <a:solidFill>
                  <a:schemeClr val="accent2"/>
                </a:solidFill>
              </a:rPr>
              <a:t>&lt;service&gt;</a:t>
            </a:r>
            <a:r>
              <a:rPr lang="en-GB" dirty="0" smtClean="0"/>
              <a:t>, </a:t>
            </a:r>
            <a:r>
              <a:rPr lang="en-GB" dirty="0" smtClean="0">
                <a:solidFill>
                  <a:schemeClr val="accent6"/>
                </a:solidFill>
              </a:rPr>
              <a:t>&lt;receiver&gt;</a:t>
            </a:r>
            <a:r>
              <a:rPr lang="en-GB" dirty="0" smtClean="0"/>
              <a:t> or </a:t>
            </a:r>
            <a:r>
              <a:rPr lang="en-GB" dirty="0" smtClean="0">
                <a:solidFill>
                  <a:schemeClr val="accent4"/>
                </a:solidFill>
              </a:rPr>
              <a:t>&lt;provider&gt;</a:t>
            </a:r>
          </a:p>
          <a:p>
            <a:r>
              <a:rPr lang="en-GB" dirty="0" err="1" smtClean="0"/>
              <a:t>android:icon</a:t>
            </a:r>
            <a:r>
              <a:rPr lang="en-GB" dirty="0" smtClean="0"/>
              <a:t> identifies image files for icons at various resolutions</a:t>
            </a:r>
          </a:p>
          <a:p>
            <a:r>
              <a:rPr lang="en-GB" dirty="0" err="1" smtClean="0"/>
              <a:t>android:name</a:t>
            </a:r>
            <a:r>
              <a:rPr lang="en-GB" dirty="0" smtClean="0"/>
              <a:t> is the fully qualified name of the activity class</a:t>
            </a:r>
          </a:p>
          <a:p>
            <a:r>
              <a:rPr lang="en-GB" dirty="0" err="1" smtClean="0"/>
              <a:t>android:label</a:t>
            </a:r>
            <a:r>
              <a:rPr lang="en-GB" dirty="0" smtClean="0"/>
              <a:t> is the user-visible name of the activity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00" y="1546058"/>
            <a:ext cx="7493000" cy="245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1194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Declaring component capabilities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17715"/>
            <a:ext cx="8229600" cy="3008448"/>
          </a:xfrm>
        </p:spPr>
        <p:txBody>
          <a:bodyPr>
            <a:normAutofit fontScale="55000" lnSpcReduction="20000"/>
          </a:bodyPr>
          <a:lstStyle/>
          <a:p>
            <a:r>
              <a:rPr lang="en-GB" dirty="0" smtClean="0"/>
              <a:t>Intents can be explicit or implicit:</a:t>
            </a:r>
          </a:p>
          <a:p>
            <a:pPr lvl="1"/>
            <a:r>
              <a:rPr lang="en-GB" dirty="0" smtClean="0"/>
              <a:t>Explicit intent: sent to a specific component’s class</a:t>
            </a:r>
          </a:p>
          <a:p>
            <a:pPr lvl="1"/>
            <a:r>
              <a:rPr lang="en-GB" dirty="0" smtClean="0"/>
              <a:t>Implicit intent: directed at a specific </a:t>
            </a:r>
            <a:r>
              <a:rPr lang="en-GB" i="1" dirty="0" smtClean="0"/>
              <a:t>type of</a:t>
            </a:r>
            <a:r>
              <a:rPr lang="en-GB" dirty="0" smtClean="0"/>
              <a:t> component</a:t>
            </a:r>
          </a:p>
          <a:p>
            <a:r>
              <a:rPr lang="en-GB" dirty="0" smtClean="0"/>
              <a:t>Implicit intents specify an </a:t>
            </a:r>
            <a:r>
              <a:rPr lang="en-GB" i="1" dirty="0" smtClean="0"/>
              <a:t>intent action</a:t>
            </a:r>
            <a:r>
              <a:rPr lang="en-GB" dirty="0" smtClean="0"/>
              <a:t> to be performed by a component</a:t>
            </a:r>
          </a:p>
          <a:p>
            <a:pPr lvl="1"/>
            <a:r>
              <a:rPr lang="en-GB" dirty="0" smtClean="0"/>
              <a:t>e.g., “Send an email”</a:t>
            </a:r>
          </a:p>
          <a:p>
            <a:pPr lvl="1"/>
            <a:r>
              <a:rPr lang="en-GB" dirty="0" smtClean="0"/>
              <a:t>System provides user with list of possible components to carry out the intent</a:t>
            </a:r>
          </a:p>
          <a:p>
            <a:r>
              <a:rPr lang="en-GB" dirty="0" smtClean="0"/>
              <a:t>Intent actions to which a given component can respond are defined in the </a:t>
            </a:r>
            <a:r>
              <a:rPr lang="en-GB" i="1" dirty="0" smtClean="0"/>
              <a:t>intent filters</a:t>
            </a:r>
            <a:r>
              <a:rPr lang="en-GB" dirty="0" smtClean="0"/>
              <a:t> in its declaration in its app’s manifest file</a:t>
            </a:r>
          </a:p>
          <a:p>
            <a:pPr lvl="1"/>
            <a:r>
              <a:rPr lang="en-GB" dirty="0" smtClean="0"/>
              <a:t>Stored in &lt;intent-filter&gt; element inside component element</a:t>
            </a:r>
          </a:p>
          <a:p>
            <a:r>
              <a:rPr lang="en-GB" dirty="0" smtClean="0"/>
              <a:t>e.g., email program might have a mail compose activity that can respond to an ACTION_SEND intent action</a:t>
            </a:r>
          </a:p>
          <a:p>
            <a:r>
              <a:rPr lang="en-GB" dirty="0" err="1" smtClean="0"/>
              <a:t>MainActivity</a:t>
            </a:r>
            <a:r>
              <a:rPr lang="en-GB" dirty="0" smtClean="0"/>
              <a:t> in </a:t>
            </a:r>
            <a:r>
              <a:rPr lang="en-GB" dirty="0" err="1" smtClean="0"/>
              <a:t>HelloWorld</a:t>
            </a:r>
            <a:r>
              <a:rPr lang="en-GB" dirty="0" smtClean="0"/>
              <a:t> responds to ACTION_MAIN intent actions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895" y="1417638"/>
            <a:ext cx="6700302" cy="1700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0411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Declaring application requirements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Should declare any special requirements in the manifest file</a:t>
            </a:r>
          </a:p>
          <a:p>
            <a:r>
              <a:rPr lang="en-GB" dirty="0" smtClean="0"/>
              <a:t>Screen size and density: &lt;supports-screens&gt;</a:t>
            </a:r>
          </a:p>
          <a:p>
            <a:pPr lvl="1"/>
            <a:r>
              <a:rPr lang="en-GB" i="1" dirty="0" smtClean="0"/>
              <a:t>screen size</a:t>
            </a:r>
          </a:p>
          <a:p>
            <a:pPr lvl="2"/>
            <a:r>
              <a:rPr lang="en-GB" dirty="0" smtClean="0"/>
              <a:t>small, normal, large, extra large</a:t>
            </a:r>
          </a:p>
          <a:p>
            <a:pPr lvl="1"/>
            <a:r>
              <a:rPr lang="en-GB" i="1" dirty="0" smtClean="0"/>
              <a:t>screen density</a:t>
            </a:r>
          </a:p>
          <a:p>
            <a:pPr lvl="2"/>
            <a:r>
              <a:rPr lang="en-GB" dirty="0" smtClean="0"/>
              <a:t>low, medium, high, extra high</a:t>
            </a:r>
          </a:p>
          <a:p>
            <a:r>
              <a:rPr lang="en-GB" dirty="0" smtClean="0"/>
              <a:t>Input configurations: &lt;uses-configurations&gt;</a:t>
            </a:r>
          </a:p>
          <a:p>
            <a:pPr lvl="1"/>
            <a:r>
              <a:rPr lang="en-GB" dirty="0" smtClean="0"/>
              <a:t>e.g., keyboard, trackball, etc.</a:t>
            </a:r>
          </a:p>
          <a:p>
            <a:r>
              <a:rPr lang="en-GB" dirty="0" smtClean="0"/>
              <a:t>Device features</a:t>
            </a:r>
          </a:p>
          <a:p>
            <a:pPr lvl="1"/>
            <a:r>
              <a:rPr lang="en-GB" dirty="0" smtClean="0"/>
              <a:t>e.g., camera, light sensor, </a:t>
            </a:r>
            <a:r>
              <a:rPr lang="en-GB" dirty="0" err="1" smtClean="0"/>
              <a:t>bluetooth</a:t>
            </a:r>
            <a:endParaRPr lang="en-GB" dirty="0" smtClean="0"/>
          </a:p>
          <a:p>
            <a:r>
              <a:rPr lang="en-GB" dirty="0" smtClean="0"/>
              <a:t>Platform version: &lt;uses-</a:t>
            </a:r>
            <a:r>
              <a:rPr lang="en-GB" dirty="0" err="1" smtClean="0"/>
              <a:t>sdk</a:t>
            </a:r>
            <a:r>
              <a:rPr lang="en-GB" dirty="0" smtClean="0"/>
              <a:t>&gt;</a:t>
            </a:r>
          </a:p>
          <a:p>
            <a:pPr lvl="1"/>
            <a:r>
              <a:rPr lang="en-GB" dirty="0" smtClean="0"/>
              <a:t>e.g., Android 2.3 is API level 9, Android 4.2 is API level 17</a:t>
            </a:r>
          </a:p>
          <a:p>
            <a:pPr lvl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8703702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421"/>
            <a:ext cx="8229600" cy="68178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Application resources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9782" y="842210"/>
            <a:ext cx="5507017" cy="5614737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Android app requires resources other than just Java code</a:t>
            </a:r>
          </a:p>
          <a:p>
            <a:pPr lvl="1"/>
            <a:r>
              <a:rPr lang="en-GB" dirty="0" smtClean="0"/>
              <a:t>e.g., images, audio files, strings, layouts, animations, menus, styles, colours...</a:t>
            </a:r>
          </a:p>
          <a:p>
            <a:r>
              <a:rPr lang="en-GB" dirty="0" smtClean="0"/>
              <a:t>Can provide variety of alternative resource sets to optimize for different devices</a:t>
            </a:r>
          </a:p>
          <a:p>
            <a:pPr lvl="1"/>
            <a:r>
              <a:rPr lang="en-GB" dirty="0" smtClean="0"/>
              <a:t>e.g., different screen densities</a:t>
            </a:r>
          </a:p>
          <a:p>
            <a:r>
              <a:rPr lang="en-GB" dirty="0" smtClean="0"/>
              <a:t>Can use different </a:t>
            </a:r>
            <a:r>
              <a:rPr lang="en-GB" i="1" dirty="0" smtClean="0"/>
              <a:t>qualifiers</a:t>
            </a:r>
            <a:r>
              <a:rPr lang="en-GB" dirty="0" smtClean="0"/>
              <a:t> in names of resource directories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42210"/>
            <a:ext cx="2722583" cy="561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0770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R.java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92638"/>
            <a:ext cx="8229600" cy="2011362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Each resource is automatically assigned a unique integer ID</a:t>
            </a:r>
          </a:p>
          <a:p>
            <a:r>
              <a:rPr lang="en-GB" dirty="0" smtClean="0"/>
              <a:t>Use this ID to reference the resource from your application code</a:t>
            </a:r>
          </a:p>
          <a:p>
            <a:r>
              <a:rPr lang="en-GB" dirty="0" smtClean="0"/>
              <a:t>e.g., image </a:t>
            </a:r>
            <a:r>
              <a:rPr lang="en-GB" dirty="0"/>
              <a:t>called </a:t>
            </a:r>
            <a:r>
              <a:rPr lang="en-GB" dirty="0" err="1" smtClean="0"/>
              <a:t>ic_launcher.png</a:t>
            </a:r>
            <a:r>
              <a:rPr lang="en-GB" dirty="0" smtClean="0"/>
              <a:t> in </a:t>
            </a:r>
            <a:br>
              <a:rPr lang="en-GB" dirty="0" smtClean="0"/>
            </a:br>
            <a:r>
              <a:rPr lang="en-GB" dirty="0" smtClean="0"/>
              <a:t>res/</a:t>
            </a:r>
            <a:r>
              <a:rPr lang="en-GB" dirty="0" err="1" smtClean="0"/>
              <a:t>drawable-hdpi</a:t>
            </a:r>
            <a:r>
              <a:rPr lang="en-GB" dirty="0" smtClean="0"/>
              <a:t>/ directory</a:t>
            </a:r>
            <a:br>
              <a:rPr lang="en-GB" dirty="0" smtClean="0"/>
            </a:br>
            <a:r>
              <a:rPr lang="en-GB" dirty="0" smtClean="0"/>
              <a:t>has constant defined in </a:t>
            </a:r>
            <a:r>
              <a:rPr lang="en-GB" dirty="0" err="1" smtClean="0"/>
              <a:t>R.java</a:t>
            </a:r>
            <a:r>
              <a:rPr lang="en-GB" dirty="0"/>
              <a:t> </a:t>
            </a:r>
            <a:r>
              <a:rPr lang="en-GB" dirty="0" smtClean="0"/>
              <a:t>(see above) </a:t>
            </a:r>
            <a:r>
              <a:rPr lang="en-GB" dirty="0" err="1" smtClean="0"/>
              <a:t>R.drawable.ic_launcher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74295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91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Installing ADT Bundle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71223"/>
            <a:ext cx="8229600" cy="3189861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You can download the Android SDK from</a:t>
            </a:r>
          </a:p>
          <a:p>
            <a:pPr lvl="1"/>
            <a:r>
              <a:rPr lang="en-GB" dirty="0" smtClean="0">
                <a:hlinkClick r:id="rId2"/>
              </a:rPr>
              <a:t>http://developer.android.com/sdk/index.html</a:t>
            </a:r>
            <a:endParaRPr lang="en-GB" dirty="0" smtClean="0"/>
          </a:p>
          <a:p>
            <a:r>
              <a:rPr lang="en-GB" dirty="0" smtClean="0"/>
              <a:t>You should install the ADT Bundle for your operating system. This includes</a:t>
            </a:r>
          </a:p>
          <a:p>
            <a:pPr lvl="1"/>
            <a:r>
              <a:rPr lang="en-GB" dirty="0" smtClean="0"/>
              <a:t>Eclipse + ADT plugin</a:t>
            </a:r>
          </a:p>
          <a:p>
            <a:pPr lvl="1"/>
            <a:r>
              <a:rPr lang="en-GB" dirty="0" smtClean="0"/>
              <a:t>Android SDK Tools</a:t>
            </a:r>
          </a:p>
          <a:p>
            <a:pPr lvl="1"/>
            <a:r>
              <a:rPr lang="en-GB" dirty="0" smtClean="0"/>
              <a:t>Android Platform-tools</a:t>
            </a:r>
          </a:p>
          <a:p>
            <a:pPr lvl="1"/>
            <a:r>
              <a:rPr lang="en-GB" dirty="0" smtClean="0"/>
              <a:t>The latest Android platform (currently </a:t>
            </a:r>
            <a:r>
              <a:rPr lang="en-GB" dirty="0" err="1" smtClean="0"/>
              <a:t>JellyBean</a:t>
            </a:r>
            <a:r>
              <a:rPr lang="en-GB" dirty="0" smtClean="0"/>
              <a:t>, 4.2)</a:t>
            </a:r>
          </a:p>
          <a:p>
            <a:pPr lvl="1"/>
            <a:r>
              <a:rPr lang="en-GB" dirty="0" smtClean="0"/>
              <a:t>The latest Android system image for the emulator</a:t>
            </a:r>
          </a:p>
          <a:p>
            <a:pPr lvl="1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6096" y="1333501"/>
            <a:ext cx="2935942" cy="193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810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3181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Installing SDK and starting ADT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14958"/>
            <a:ext cx="8229600" cy="1770379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Extract the downloaded bundle, e.g.,</a:t>
            </a:r>
          </a:p>
          <a:p>
            <a:pPr lvl="1"/>
            <a:r>
              <a:rPr lang="en-GB" dirty="0" smtClean="0"/>
              <a:t>adt-bundle-mac-x86_64.zip</a:t>
            </a:r>
            <a:endParaRPr lang="en-GB" dirty="0"/>
          </a:p>
          <a:p>
            <a:r>
              <a:rPr lang="en-GB" dirty="0" smtClean="0"/>
              <a:t>Go to the eclipse folder in the extracted files and start the Eclipse program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4167" y="1007819"/>
            <a:ext cx="4682072" cy="380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767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415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Hello World!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13376"/>
            <a:ext cx="8229599" cy="3189125"/>
          </a:xfrm>
        </p:spPr>
        <p:txBody>
          <a:bodyPr>
            <a:normAutofit/>
          </a:bodyPr>
          <a:lstStyle/>
          <a:p>
            <a:r>
              <a:rPr lang="en-GB" dirty="0" smtClean="0"/>
              <a:t>Create a new Android application directly using the menu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35430"/>
            <a:ext cx="8521699" cy="173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946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Creating a new application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49158"/>
            <a:ext cx="8229600" cy="1691402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Need to give app a fully-qualified package name</a:t>
            </a:r>
          </a:p>
          <a:p>
            <a:r>
              <a:rPr lang="en-GB" dirty="0" smtClean="0"/>
              <a:t>Minimum required SDK should ideally be as low as possible and target SDK will generally be the most recent version of the Android API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235" y="1417638"/>
            <a:ext cx="4876214" cy="35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764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Hello World!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20632"/>
            <a:ext cx="8229600" cy="1136315"/>
          </a:xfrm>
        </p:spPr>
        <p:txBody>
          <a:bodyPr>
            <a:normAutofit fontScale="62500" lnSpcReduction="20000"/>
          </a:bodyPr>
          <a:lstStyle/>
          <a:p>
            <a:r>
              <a:rPr lang="en-GB" dirty="0" smtClean="0"/>
              <a:t>If you accept all the default options, you end up with a “</a:t>
            </a:r>
            <a:r>
              <a:rPr lang="en-GB" dirty="0" err="1" smtClean="0"/>
              <a:t>BlankActivity</a:t>
            </a:r>
            <a:r>
              <a:rPr lang="en-GB" dirty="0" smtClean="0"/>
              <a:t>” program</a:t>
            </a:r>
          </a:p>
          <a:p>
            <a:r>
              <a:rPr lang="en-GB" dirty="0" smtClean="0"/>
              <a:t>Will open with “</a:t>
            </a:r>
            <a:r>
              <a:rPr lang="en-GB" dirty="0" err="1" smtClean="0"/>
              <a:t>activity_main.xml</a:t>
            </a:r>
            <a:r>
              <a:rPr lang="en-GB" dirty="0" smtClean="0"/>
              <a:t>” file which is the definition of the layout of the main activity (i.e., the opening screen of the app)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780" y="914401"/>
            <a:ext cx="8032123" cy="440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943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Running on a virtual device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12560"/>
            <a:ext cx="8229600" cy="1425124"/>
          </a:xfrm>
        </p:spPr>
        <p:txBody>
          <a:bodyPr>
            <a:normAutofit fontScale="47500" lnSpcReduction="20000"/>
          </a:bodyPr>
          <a:lstStyle/>
          <a:p>
            <a:r>
              <a:rPr lang="en-GB" dirty="0"/>
              <a:t>You can run your program on a virtual device (emulator) provided with the ADT</a:t>
            </a:r>
          </a:p>
          <a:p>
            <a:r>
              <a:rPr lang="en-GB" dirty="0" smtClean="0"/>
              <a:t>To run on a virtual device (AVD), we need to have such a device defined and running</a:t>
            </a:r>
          </a:p>
          <a:p>
            <a:r>
              <a:rPr lang="en-GB" dirty="0" smtClean="0"/>
              <a:t>Open Android Virtual Device Manager</a:t>
            </a:r>
          </a:p>
          <a:p>
            <a:pPr lvl="1"/>
            <a:r>
              <a:rPr lang="en-GB" dirty="0" smtClean="0"/>
              <a:t>Window &gt; Android Virtual Device Manager</a:t>
            </a:r>
          </a:p>
          <a:p>
            <a:r>
              <a:rPr lang="en-GB" dirty="0" smtClean="0"/>
              <a:t>Create a new device if there isn’t already one defined, click on “Start” button</a:t>
            </a:r>
          </a:p>
          <a:p>
            <a:pPr lvl="1"/>
            <a:r>
              <a:rPr lang="en-GB" dirty="0" smtClean="0"/>
              <a:t>WARNING – the device can take a LONG time to start (10-15 minutes...)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947" y="1417638"/>
            <a:ext cx="7927474" cy="389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3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</TotalTime>
  <Words>1863</Words>
  <Application>Microsoft Macintosh PowerPoint</Application>
  <PresentationFormat>On-screen Show (4:3)</PresentationFormat>
  <Paragraphs>225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Android 01: Fundamentals</vt:lpstr>
      <vt:lpstr>What is Android?</vt:lpstr>
      <vt:lpstr>developer.android.com</vt:lpstr>
      <vt:lpstr>Installing ADT Bundle</vt:lpstr>
      <vt:lpstr>Installing SDK and starting ADT</vt:lpstr>
      <vt:lpstr>Hello World!</vt:lpstr>
      <vt:lpstr>Creating a new application</vt:lpstr>
      <vt:lpstr>Hello World!</vt:lpstr>
      <vt:lpstr>Running on a virtual device</vt:lpstr>
      <vt:lpstr>Running on a virtual device</vt:lpstr>
      <vt:lpstr>Running on a virtual device</vt:lpstr>
      <vt:lpstr>Running on a real device</vt:lpstr>
      <vt:lpstr>Developer options on device</vt:lpstr>
      <vt:lpstr>Running on a real device</vt:lpstr>
      <vt:lpstr>Try it! (Preferably on a real device!)</vt:lpstr>
      <vt:lpstr>Application fundamentals</vt:lpstr>
      <vt:lpstr>Application fundamentals</vt:lpstr>
      <vt:lpstr>Application components</vt:lpstr>
      <vt:lpstr>Activities</vt:lpstr>
      <vt:lpstr>Services</vt:lpstr>
      <vt:lpstr>Content providers</vt:lpstr>
      <vt:lpstr>Broadcast receivers</vt:lpstr>
      <vt:lpstr>Starting components in other apps</vt:lpstr>
      <vt:lpstr>Activating components - Intents</vt:lpstr>
      <vt:lpstr>Activating activities and services</vt:lpstr>
      <vt:lpstr>Broadcast receivers and Intents</vt:lpstr>
      <vt:lpstr>Activating a Content Provider</vt:lpstr>
      <vt:lpstr>Methods for starting activities</vt:lpstr>
      <vt:lpstr>Methods for starting services</vt:lpstr>
      <vt:lpstr>Methods for initiating broadcasts</vt:lpstr>
      <vt:lpstr>The Manifest File</vt:lpstr>
      <vt:lpstr>Other functions of the manifest file</vt:lpstr>
      <vt:lpstr>Declaring components in the manifest file</vt:lpstr>
      <vt:lpstr>Declaring component capabilities</vt:lpstr>
      <vt:lpstr>Declaring application requirements</vt:lpstr>
      <vt:lpstr>Application resources</vt:lpstr>
      <vt:lpstr>R.java</vt:lpstr>
    </vt:vector>
  </TitlesOfParts>
  <Company>IMI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Android</dc:title>
  <dc:creator>David Meredith</dc:creator>
  <cp:lastModifiedBy>David Meredith</cp:lastModifiedBy>
  <cp:revision>44</cp:revision>
  <dcterms:created xsi:type="dcterms:W3CDTF">2013-02-25T12:19:43Z</dcterms:created>
  <dcterms:modified xsi:type="dcterms:W3CDTF">2013-03-02T11:43:36Z</dcterms:modified>
</cp:coreProperties>
</file>